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4" d="100"/>
          <a:sy n="64" d="100"/>
        </p:scale>
        <p:origin x="72" y="7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Dmitrii</a:t>
            </a:r>
            <a:r>
              <a:rPr lang="en-US" dirty="0">
                <a:solidFill>
                  <a:schemeClr val="bg2"/>
                </a:solidFill>
                <a:latin typeface="Abadi"/>
                <a:ea typeface="SF Pro" pitchFamily="2" charset="0"/>
                <a:cs typeface="SF Pro" pitchFamily="2" charset="0"/>
              </a:rPr>
              <a:t> Lychev</a:t>
            </a:r>
          </a:p>
          <a:p>
            <a:r>
              <a:rPr lang="en-US" dirty="0">
                <a:solidFill>
                  <a:schemeClr val="bg2"/>
                </a:solidFill>
                <a:latin typeface="Abadi" panose="020B0604020104020204" pitchFamily="34" charset="0"/>
                <a:ea typeface="SF Pro" pitchFamily="2" charset="0"/>
                <a:cs typeface="SF Pro" pitchFamily="2" charset="0"/>
              </a:rPr>
              <a:t>April 17,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31182" cy="4351338"/>
          </a:xfrm>
          <a:prstGeom prst="rect">
            <a:avLst/>
          </a:prstGeom>
        </p:spPr>
        <p:txBody>
          <a:bodyPr/>
          <a:lstStyle/>
          <a:p>
            <a:pPr marL="0" indent="0">
              <a:lnSpc>
                <a:spcPct val="80000"/>
              </a:lnSpc>
              <a:buNone/>
            </a:pPr>
            <a:r>
              <a:rPr lang="en-US" sz="1900" dirty="0">
                <a:solidFill>
                  <a:schemeClr val="accent3">
                    <a:lumMod val="25000"/>
                  </a:schemeClr>
                </a:solidFill>
                <a:latin typeface="Abadi" panose="020B0604020104020204" pitchFamily="34" charset="0"/>
              </a:rPr>
              <a:t>The sequence of actions to perform web scraping:</a:t>
            </a:r>
          </a:p>
          <a:p>
            <a:pPr marL="457200" indent="-457200">
              <a:lnSpc>
                <a:spcPct val="80000"/>
              </a:lnSpc>
              <a:buFont typeface="+mj-lt"/>
              <a:buAutoNum type="arabicPeriod"/>
            </a:pPr>
            <a:r>
              <a:rPr lang="en-US" sz="1900" dirty="0">
                <a:solidFill>
                  <a:schemeClr val="accent3">
                    <a:lumMod val="25000"/>
                  </a:schemeClr>
                </a:solidFill>
                <a:latin typeface="Abadi" panose="020B0604020104020204" pitchFamily="34" charset="0"/>
              </a:rPr>
              <a:t>Calculate the number of launches on each site</a:t>
            </a:r>
          </a:p>
          <a:p>
            <a:pPr marL="457200" indent="-457200">
              <a:lnSpc>
                <a:spcPct val="80000"/>
              </a:lnSpc>
              <a:buFont typeface="+mj-lt"/>
              <a:buAutoNum type="arabicPeriod"/>
            </a:pPr>
            <a:r>
              <a:rPr lang="en-US" sz="1900" dirty="0">
                <a:solidFill>
                  <a:schemeClr val="accent3">
                    <a:lumMod val="25000"/>
                  </a:schemeClr>
                </a:solidFill>
                <a:latin typeface="Abadi" panose="020B0604020104020204" pitchFamily="34" charset="0"/>
              </a:rPr>
              <a:t>Calculate the number and occurrence of each orbit</a:t>
            </a:r>
          </a:p>
          <a:p>
            <a:pPr marL="457200" indent="-457200">
              <a:lnSpc>
                <a:spcPct val="80000"/>
              </a:lnSpc>
              <a:buFont typeface="+mj-lt"/>
              <a:buAutoNum type="arabicPeriod"/>
            </a:pPr>
            <a:r>
              <a:rPr lang="en-US" sz="1900" dirty="0">
                <a:solidFill>
                  <a:schemeClr val="accent3">
                    <a:lumMod val="25000"/>
                  </a:schemeClr>
                </a:solidFill>
                <a:latin typeface="Abadi" panose="020B0604020104020204" pitchFamily="34" charset="0"/>
              </a:rPr>
              <a:t>Calculate the number and </a:t>
            </a:r>
            <a:r>
              <a:rPr lang="en-US" sz="1900" dirty="0" err="1">
                <a:solidFill>
                  <a:schemeClr val="accent3">
                    <a:lumMod val="25000"/>
                  </a:schemeClr>
                </a:solidFill>
                <a:latin typeface="Abadi" panose="020B0604020104020204" pitchFamily="34" charset="0"/>
              </a:rPr>
              <a:t>occurence</a:t>
            </a:r>
            <a:r>
              <a:rPr lang="en-US" sz="1900" dirty="0">
                <a:solidFill>
                  <a:schemeClr val="accent3">
                    <a:lumMod val="25000"/>
                  </a:schemeClr>
                </a:solidFill>
                <a:latin typeface="Abadi" panose="020B0604020104020204" pitchFamily="34" charset="0"/>
              </a:rPr>
              <a:t> of mission outcome per orbit type</a:t>
            </a:r>
          </a:p>
          <a:p>
            <a:pPr marL="457200" indent="-457200">
              <a:lnSpc>
                <a:spcPct val="80000"/>
              </a:lnSpc>
              <a:buFont typeface="+mj-lt"/>
              <a:buAutoNum type="arabicPeriod"/>
            </a:pPr>
            <a:r>
              <a:rPr lang="en-US" sz="1900" dirty="0">
                <a:solidFill>
                  <a:schemeClr val="accent3">
                    <a:lumMod val="25000"/>
                  </a:schemeClr>
                </a:solidFill>
                <a:latin typeface="Abadi" panose="020B0604020104020204" pitchFamily="34" charset="0"/>
              </a:rPr>
              <a:t>Create a landing outcome label from Outcome column</a:t>
            </a:r>
          </a:p>
          <a:p>
            <a:pPr marL="457200" indent="-457200">
              <a:lnSpc>
                <a:spcPct val="80000"/>
              </a:lnSpc>
              <a:buFont typeface="+mj-lt"/>
              <a:buAutoNum type="arabicPeriod"/>
            </a:pPr>
            <a:r>
              <a:rPr lang="en-US" sz="1900" dirty="0">
                <a:solidFill>
                  <a:schemeClr val="accent3">
                    <a:lumMod val="25000"/>
                  </a:schemeClr>
                </a:solidFill>
                <a:latin typeface="Abadi" panose="020B0604020104020204" pitchFamily="34" charset="0"/>
              </a:rPr>
              <a:t>Export to CSV</a:t>
            </a:r>
          </a:p>
          <a:p>
            <a:pPr marL="0" indent="0">
              <a:lnSpc>
                <a:spcPct val="80000"/>
              </a:lnSpc>
              <a:buNone/>
            </a:pPr>
            <a:r>
              <a:rPr lang="en-US" sz="1900" dirty="0">
                <a:solidFill>
                  <a:schemeClr val="accent3">
                    <a:lumMod val="25000"/>
                  </a:schemeClr>
                </a:solidFill>
                <a:latin typeface="Abadi" panose="020B0604020104020204" pitchFamily="34" charset="0"/>
              </a:rPr>
              <a:t>The GitHub URL of completed data wrangling: </a:t>
            </a:r>
            <a:r>
              <a:rPr lang="en-US" sz="1900" u="sng" dirty="0">
                <a:solidFill>
                  <a:schemeClr val="accent1"/>
                </a:solidFill>
                <a:latin typeface="Abadi" panose="020B0604020104020204" pitchFamily="34" charset="0"/>
              </a:rPr>
              <a:t>https://github.com/DmLychev/Applied-Data-Science-Capstone/blob/1fef970c3bb5994bb6deb79164ab6521a5b964f7/03.%20EDA.ipynb</a:t>
            </a:r>
            <a:r>
              <a:rPr lang="en-US" sz="19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BC2397E4-3654-9D9E-A6EA-175DC9330113}"/>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The key phases of data wrangling:</a:t>
            </a:r>
            <a:endParaRPr lang="en-US" dirty="0">
              <a:cs typeface="Calibri"/>
            </a:endParaRPr>
          </a:p>
        </p:txBody>
      </p:sp>
      <p:sp>
        <p:nvSpPr>
          <p:cNvPr id="3" name="Прямоугольник: скругленные углы 2">
            <a:extLst>
              <a:ext uri="{FF2B5EF4-FFF2-40B4-BE49-F238E27FC236}">
                <a16:creationId xmlns:a16="http://schemas.microsoft.com/office/drawing/2014/main" id="{E7ADB675-85CF-C491-05BA-B4E5BF28268C}"/>
              </a:ext>
            </a:extLst>
          </p:cNvPr>
          <p:cNvSpPr/>
          <p:nvPr/>
        </p:nvSpPr>
        <p:spPr>
          <a:xfrm>
            <a:off x="6291935" y="2509877"/>
            <a:ext cx="4845679" cy="409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the number of launches on each site</a:t>
            </a:r>
            <a:endParaRPr lang="ru-RU" dirty="0"/>
          </a:p>
        </p:txBody>
      </p:sp>
      <p:sp>
        <p:nvSpPr>
          <p:cNvPr id="6" name="Блок-схема: знак завершения 5">
            <a:extLst>
              <a:ext uri="{FF2B5EF4-FFF2-40B4-BE49-F238E27FC236}">
                <a16:creationId xmlns:a16="http://schemas.microsoft.com/office/drawing/2014/main" id="{94177BE5-994C-E8D2-AF64-CBBA2706592C}"/>
              </a:ext>
            </a:extLst>
          </p:cNvPr>
          <p:cNvSpPr/>
          <p:nvPr/>
        </p:nvSpPr>
        <p:spPr>
          <a:xfrm>
            <a:off x="8242582" y="2127389"/>
            <a:ext cx="944380" cy="33737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ru-RU" dirty="0"/>
          </a:p>
        </p:txBody>
      </p:sp>
      <p:sp>
        <p:nvSpPr>
          <p:cNvPr id="7" name="Прямоугольник: скругленные углы 6">
            <a:extLst>
              <a:ext uri="{FF2B5EF4-FFF2-40B4-BE49-F238E27FC236}">
                <a16:creationId xmlns:a16="http://schemas.microsoft.com/office/drawing/2014/main" id="{A668A9A4-AF4F-8DAF-71B1-CD1539514BCD}"/>
              </a:ext>
            </a:extLst>
          </p:cNvPr>
          <p:cNvSpPr/>
          <p:nvPr/>
        </p:nvSpPr>
        <p:spPr>
          <a:xfrm>
            <a:off x="6291938" y="2996640"/>
            <a:ext cx="4845676" cy="603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the number and occurrence of each orbit</a:t>
            </a:r>
            <a:endParaRPr lang="ru-RU" dirty="0"/>
          </a:p>
        </p:txBody>
      </p:sp>
      <p:sp>
        <p:nvSpPr>
          <p:cNvPr id="9" name="Прямоугольник: скругленные углы 8">
            <a:extLst>
              <a:ext uri="{FF2B5EF4-FFF2-40B4-BE49-F238E27FC236}">
                <a16:creationId xmlns:a16="http://schemas.microsoft.com/office/drawing/2014/main" id="{04782924-B4B5-35DD-6200-AC578BDF8114}"/>
              </a:ext>
            </a:extLst>
          </p:cNvPr>
          <p:cNvSpPr/>
          <p:nvPr/>
        </p:nvSpPr>
        <p:spPr>
          <a:xfrm>
            <a:off x="6291933" y="3656404"/>
            <a:ext cx="4845678" cy="596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landing outcome label from Outcome column</a:t>
            </a:r>
            <a:endParaRPr lang="ru-RU" dirty="0"/>
          </a:p>
        </p:txBody>
      </p:sp>
      <p:sp>
        <p:nvSpPr>
          <p:cNvPr id="10" name="Прямоугольник: скругленные углы 9">
            <a:extLst>
              <a:ext uri="{FF2B5EF4-FFF2-40B4-BE49-F238E27FC236}">
                <a16:creationId xmlns:a16="http://schemas.microsoft.com/office/drawing/2014/main" id="{CF62C8AB-E2BD-2F87-AD7E-1B238BE17F8E}"/>
              </a:ext>
            </a:extLst>
          </p:cNvPr>
          <p:cNvSpPr/>
          <p:nvPr/>
        </p:nvSpPr>
        <p:spPr>
          <a:xfrm>
            <a:off x="6278301" y="5004434"/>
            <a:ext cx="4859310" cy="381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Export to csv</a:t>
            </a:r>
            <a:endParaRPr lang="ru-RU" dirty="0"/>
          </a:p>
        </p:txBody>
      </p:sp>
      <p:sp>
        <p:nvSpPr>
          <p:cNvPr id="11" name="Блок-схема: знак завершения 10">
            <a:extLst>
              <a:ext uri="{FF2B5EF4-FFF2-40B4-BE49-F238E27FC236}">
                <a16:creationId xmlns:a16="http://schemas.microsoft.com/office/drawing/2014/main" id="{B8988EF6-3D62-74FF-3E4C-CF44BACC38CA}"/>
              </a:ext>
            </a:extLst>
          </p:cNvPr>
          <p:cNvSpPr/>
          <p:nvPr/>
        </p:nvSpPr>
        <p:spPr>
          <a:xfrm>
            <a:off x="8148016" y="5482864"/>
            <a:ext cx="944380" cy="33737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Finish</a:t>
            </a:r>
            <a:endParaRPr lang="ru-RU" dirty="0"/>
          </a:p>
        </p:txBody>
      </p:sp>
      <p:cxnSp>
        <p:nvCxnSpPr>
          <p:cNvPr id="12" name="Прямая со стрелкой 11">
            <a:extLst>
              <a:ext uri="{FF2B5EF4-FFF2-40B4-BE49-F238E27FC236}">
                <a16:creationId xmlns:a16="http://schemas.microsoft.com/office/drawing/2014/main" id="{8BCB9BE7-B816-4E84-D2EF-E375962822C7}"/>
              </a:ext>
            </a:extLst>
          </p:cNvPr>
          <p:cNvCxnSpPr>
            <a:cxnSpLocks/>
            <a:stCxn id="6" idx="2"/>
            <a:endCxn id="11" idx="0"/>
          </p:cNvCxnSpPr>
          <p:nvPr/>
        </p:nvCxnSpPr>
        <p:spPr>
          <a:xfrm flipH="1">
            <a:off x="8620206" y="2464760"/>
            <a:ext cx="94566" cy="3018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скругленные углы 12">
            <a:extLst>
              <a:ext uri="{FF2B5EF4-FFF2-40B4-BE49-F238E27FC236}">
                <a16:creationId xmlns:a16="http://schemas.microsoft.com/office/drawing/2014/main" id="{1DAD7D16-78C8-AC97-C6D0-B9659AFD82F2}"/>
              </a:ext>
            </a:extLst>
          </p:cNvPr>
          <p:cNvSpPr/>
          <p:nvPr/>
        </p:nvSpPr>
        <p:spPr>
          <a:xfrm>
            <a:off x="6291938" y="4311160"/>
            <a:ext cx="4845678" cy="596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landing outcome label from Outcome column</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80000"/>
              </a:lnSpc>
              <a:spcBef>
                <a:spcPts val="1400"/>
              </a:spcBef>
            </a:pPr>
            <a:r>
              <a:rPr lang="en-US" sz="2200" dirty="0">
                <a:solidFill>
                  <a:schemeClr val="accent3">
                    <a:lumMod val="25000"/>
                  </a:schemeClr>
                </a:solidFill>
                <a:latin typeface="Abadi"/>
              </a:rPr>
              <a:t>Scatter plots were used to represent the relationship between two variables. Different sets of features were compared such as Flight Number vs. Launch Site, Payload vs. Launch Site, Flight Number vs. Orbit Type and Payload vs. Orbit Type.</a:t>
            </a:r>
          </a:p>
          <a:p>
            <a:pPr>
              <a:lnSpc>
                <a:spcPct val="80000"/>
              </a:lnSpc>
              <a:spcBef>
                <a:spcPts val="1400"/>
              </a:spcBef>
            </a:pPr>
            <a:r>
              <a:rPr lang="en-US" sz="2200" dirty="0">
                <a:solidFill>
                  <a:schemeClr val="accent3">
                    <a:lumMod val="25000"/>
                  </a:schemeClr>
                </a:solidFill>
                <a:latin typeface="Abadi"/>
              </a:rPr>
              <a:t>Bar charts were used to compare values between, multiple groups at a glance. The Success Rate was compared for different Orbit Types using a bar chart.</a:t>
            </a:r>
          </a:p>
          <a:p>
            <a:pPr>
              <a:lnSpc>
                <a:spcPct val="80000"/>
              </a:lnSpc>
              <a:spcBef>
                <a:spcPts val="1400"/>
              </a:spcBef>
            </a:pPr>
            <a:r>
              <a:rPr lang="en-US" sz="2200" dirty="0">
                <a:solidFill>
                  <a:schemeClr val="accent3">
                    <a:lumMod val="25000"/>
                  </a:schemeClr>
                </a:solidFill>
                <a:latin typeface="Abadi"/>
              </a:rPr>
              <a:t>Line charts were used for showing data trends over time. The Success Rate over a certain number of Years was shown using a line chart.</a:t>
            </a:r>
          </a:p>
          <a:p>
            <a:pPr marL="0" indent="0">
              <a:lnSpc>
                <a:spcPct val="80000"/>
              </a:lnSpc>
              <a:spcBef>
                <a:spcPts val="1400"/>
              </a:spcBef>
              <a:buNone/>
            </a:pPr>
            <a:r>
              <a:rPr lang="en-US" sz="2200" dirty="0">
                <a:solidFill>
                  <a:schemeClr val="accent3">
                    <a:lumMod val="25000"/>
                  </a:schemeClr>
                </a:solidFill>
                <a:latin typeface="Abadi" panose="020B0604020104020204" pitchFamily="34" charset="0"/>
              </a:rPr>
              <a:t>The GitHub URL of completed EDA with data visualization notebook: </a:t>
            </a:r>
            <a:r>
              <a:rPr lang="en-US" sz="2200" u="sng" dirty="0">
                <a:solidFill>
                  <a:schemeClr val="accent1"/>
                </a:solidFill>
                <a:latin typeface="Abadi" panose="020B0604020104020204" pitchFamily="34" charset="0"/>
              </a:rPr>
              <a:t>https://github.com/DmLychev/Applied-Data-Science-Capstone/blob/84c43223842be8bb8fa0f284fd77f7c6726e67b6/05.%20EDA%20with%20Data%20Visualization.ipynb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131"/>
            <a:ext cx="9745589" cy="5320471"/>
          </a:xfrm>
          <a:prstGeom prst="rect">
            <a:avLst/>
          </a:prstGeom>
        </p:spPr>
        <p:txBody>
          <a:bodyPr lIns="91440" tIns="45720" rIns="91440" bIns="45720" anchor="t"/>
          <a:lstStyle/>
          <a:p>
            <a:pPr marL="283464" marR="0" indent="-283464" algn="l" rtl="0" eaLnBrk="1" fontAlgn="auto" latinLnBrk="0" hangingPunct="1">
              <a:spcBef>
                <a:spcPts val="0"/>
              </a:spcBef>
              <a:spcAft>
                <a:spcPts val="0"/>
              </a:spcAft>
              <a:buClrTx/>
              <a:buSzPts val="1800"/>
              <a:buFont typeface="Arial" panose="020B0604020202020204" pitchFamily="34" charset="0"/>
              <a:buChar char="•"/>
            </a:pPr>
            <a:r>
              <a:rPr lang="en-US" sz="1800" b="0" i="0" u="none" strike="noStrike" kern="1200" dirty="0">
                <a:solidFill>
                  <a:srgbClr val="292929"/>
                </a:solidFill>
                <a:effectLst/>
                <a:latin typeface="Calibri" panose="020F0502020204030204" pitchFamily="34" charset="0"/>
              </a:rPr>
              <a:t>Display the names of the unique launch sites in the space mission</a:t>
            </a:r>
            <a:endParaRPr lang="ru-RU" sz="1800" b="0" i="0" u="none" strike="noStrike" dirty="0">
              <a:effectLst/>
              <a:latin typeface="Arial" panose="020B0604020202020204" pitchFamily="34" charset="0"/>
            </a:endParaRPr>
          </a:p>
          <a:p>
            <a:pPr marL="283464" indent="-283464" algn="l" rtl="0" eaLnBrk="1" fontAlgn="t"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Display 5 records where launch sites begin with the string 'CCA’</a:t>
            </a:r>
            <a:endParaRPr lang="ru-RU" sz="1800" b="0" i="0" u="none" strike="noStrike" dirty="0">
              <a:effectLst/>
              <a:latin typeface="Arial" panose="020B0604020202020204" pitchFamily="34" charset="0"/>
            </a:endParaRPr>
          </a:p>
          <a:p>
            <a:pPr marL="283464" indent="-283464" algn="l" rtl="0" eaLnBrk="1" fontAlgn="t"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Display the total payload mass carried by boosters launched by NASA (CRS)</a:t>
            </a:r>
            <a:endParaRPr lang="ru-RU" sz="1800" b="0" i="0" u="none" strike="noStrike" dirty="0">
              <a:effectLst/>
              <a:latin typeface="Arial" panose="020B0604020202020204" pitchFamily="34" charset="0"/>
            </a:endParaRPr>
          </a:p>
          <a:p>
            <a:pPr marL="283464" indent="-283464" algn="l" rtl="0" eaLnBrk="1" fontAlgn="t"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Display the average payload mass carried by booster </a:t>
            </a:r>
            <a:endParaRPr lang="ru-RU" sz="1800" b="0" i="0" u="none" strike="noStrike" dirty="0">
              <a:effectLst/>
              <a:latin typeface="Arial" panose="020B0604020202020204" pitchFamily="34" charset="0"/>
            </a:endParaRPr>
          </a:p>
          <a:p>
            <a:pPr marL="283464" indent="-283464" algn="l" rtl="0" eaLnBrk="1" fontAlgn="t"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List the date when the first </a:t>
            </a:r>
            <a:r>
              <a:rPr lang="en-US" sz="1800" b="0" i="0" u="none" strike="noStrike" kern="1200" dirty="0" err="1">
                <a:solidFill>
                  <a:srgbClr val="000000"/>
                </a:solidFill>
                <a:effectLst/>
                <a:latin typeface="Calibri" panose="020F0502020204030204" pitchFamily="34" charset="0"/>
              </a:rPr>
              <a:t>succesful</a:t>
            </a:r>
            <a:r>
              <a:rPr lang="en-US" sz="1800" b="0" i="0" u="none" strike="noStrike" kern="1200" dirty="0">
                <a:solidFill>
                  <a:srgbClr val="000000"/>
                </a:solidFill>
                <a:effectLst/>
                <a:latin typeface="Calibri" panose="020F0502020204030204" pitchFamily="34" charset="0"/>
              </a:rPr>
              <a:t> landing outcome in ground pad was </a:t>
            </a:r>
            <a:r>
              <a:rPr lang="en-US" sz="1800" b="0" i="0" u="none" strike="noStrike" kern="1200" dirty="0" err="1">
                <a:solidFill>
                  <a:srgbClr val="000000"/>
                </a:solidFill>
                <a:effectLst/>
                <a:latin typeface="Calibri" panose="020F0502020204030204" pitchFamily="34" charset="0"/>
              </a:rPr>
              <a:t>acheived</a:t>
            </a:r>
            <a:r>
              <a:rPr lang="en-US" sz="1800" b="0" i="0" u="none" strike="noStrike" kern="1200" dirty="0">
                <a:solidFill>
                  <a:srgbClr val="000000"/>
                </a:solidFill>
                <a:effectLst/>
                <a:latin typeface="Calibri" panose="020F0502020204030204" pitchFamily="34" charset="0"/>
              </a:rPr>
              <a:t>.</a:t>
            </a:r>
            <a:endParaRPr lang="ru-RU" sz="1800" b="0" i="0" u="none" strike="noStrike" dirty="0">
              <a:effectLst/>
              <a:latin typeface="Arial" panose="020B0604020202020204" pitchFamily="34" charset="0"/>
            </a:endParaRPr>
          </a:p>
          <a:p>
            <a:pPr marL="283464" indent="-283464" algn="l" rtl="0" eaLnBrk="1" fontAlgn="t"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List the names of the boosters which have success in drone ship and have payload mass greater than 4000 but less than 6000</a:t>
            </a:r>
          </a:p>
          <a:p>
            <a:pPr marL="283464" indent="-283464" algn="l" rtl="0" eaLnBrk="1" fontAlgn="t"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List the total number of successful and failure mission outcomes</a:t>
            </a:r>
          </a:p>
          <a:p>
            <a:pPr marL="283464" indent="-283464" algn="l" rtl="0" eaLnBrk="1" fontAlgn="t"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List the names of the </a:t>
            </a:r>
            <a:r>
              <a:rPr lang="en-US" sz="1800" b="0" i="0" u="none" strike="noStrike" kern="1200" dirty="0" err="1">
                <a:solidFill>
                  <a:srgbClr val="000000"/>
                </a:solidFill>
                <a:effectLst/>
                <a:latin typeface="Calibri" panose="020F0502020204030204" pitchFamily="34" charset="0"/>
              </a:rPr>
              <a:t>booster_versions</a:t>
            </a:r>
            <a:r>
              <a:rPr lang="en-US" sz="1800" b="0" i="0" u="none" strike="noStrike" kern="1200" dirty="0">
                <a:solidFill>
                  <a:srgbClr val="000000"/>
                </a:solidFill>
                <a:effectLst/>
                <a:latin typeface="Calibri" panose="020F0502020204030204" pitchFamily="34" charset="0"/>
              </a:rPr>
              <a:t> which have carried the maximum payload mass. Use a subquery</a:t>
            </a:r>
          </a:p>
          <a:p>
            <a:pPr marL="283464" indent="-283464" algn="l" rtl="0" eaLnBrk="1" fontAlgn="t"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List the records which will display the month names, failure </a:t>
            </a:r>
            <a:r>
              <a:rPr lang="en-US" sz="1800" b="0" i="0" u="none" strike="noStrike" kern="1200" dirty="0" err="1">
                <a:solidFill>
                  <a:srgbClr val="000000"/>
                </a:solidFill>
                <a:effectLst/>
                <a:latin typeface="Calibri" panose="020F0502020204030204" pitchFamily="34" charset="0"/>
              </a:rPr>
              <a:t>landing_outcomes</a:t>
            </a:r>
            <a:r>
              <a:rPr lang="en-US" sz="1800" b="0" i="0" u="none" strike="noStrike" kern="1200" dirty="0">
                <a:solidFill>
                  <a:srgbClr val="000000"/>
                </a:solidFill>
                <a:effectLst/>
                <a:latin typeface="Calibri" panose="020F0502020204030204" pitchFamily="34" charset="0"/>
              </a:rPr>
              <a:t> in drone ship, booster versions, </a:t>
            </a:r>
            <a:r>
              <a:rPr lang="en-US" sz="1800" b="0" i="0" u="none" strike="noStrike" kern="1200" dirty="0" err="1">
                <a:solidFill>
                  <a:srgbClr val="000000"/>
                </a:solidFill>
                <a:effectLst/>
                <a:latin typeface="Calibri" panose="020F0502020204030204" pitchFamily="34" charset="0"/>
              </a:rPr>
              <a:t>launch_site</a:t>
            </a:r>
            <a:r>
              <a:rPr lang="en-US" sz="1800" b="0" i="0" u="none" strike="noStrike" kern="1200" dirty="0">
                <a:solidFill>
                  <a:srgbClr val="000000"/>
                </a:solidFill>
                <a:effectLst/>
                <a:latin typeface="Calibri" panose="020F0502020204030204" pitchFamily="34" charset="0"/>
              </a:rPr>
              <a:t> for the months in year 2015.</a:t>
            </a:r>
          </a:p>
          <a:p>
            <a:pPr marL="283464" indent="-283464" algn="l" rtl="0" eaLnBrk="1" fontAlgn="t"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Rank the count of successful </a:t>
            </a:r>
            <a:r>
              <a:rPr lang="en-US" sz="1800" b="0" i="0" u="none" strike="noStrike" kern="1200" dirty="0" err="1">
                <a:solidFill>
                  <a:srgbClr val="000000"/>
                </a:solidFill>
                <a:effectLst/>
                <a:latin typeface="Calibri" panose="020F0502020204030204" pitchFamily="34" charset="0"/>
              </a:rPr>
              <a:t>landing_outcomes</a:t>
            </a:r>
            <a:r>
              <a:rPr lang="en-US" sz="1800" b="0" i="0" u="none" strike="noStrike" kern="1200" dirty="0">
                <a:solidFill>
                  <a:srgbClr val="000000"/>
                </a:solidFill>
                <a:effectLst/>
                <a:latin typeface="Calibri" panose="020F0502020204030204" pitchFamily="34" charset="0"/>
              </a:rPr>
              <a:t> between the date 04-06-2010 and 20-03-2017 in descending order.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GitHub URL of completed EDA with SQL notebook: </a:t>
            </a:r>
            <a:r>
              <a:rPr lang="en-US" sz="2200" u="sng" dirty="0">
                <a:solidFill>
                  <a:schemeClr val="accent1"/>
                </a:solidFill>
                <a:latin typeface="Abadi" panose="020B0604020104020204" pitchFamily="34" charset="0"/>
              </a:rPr>
              <a:t>https://github.com/DmLychev/Applied-Data-Science-Capstone/blob/84c43223842be8bb8fa0f284fd77f7c6726e67b6/04.%20EDA%20with%20SQL.ipynb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Following objects were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Markers were used to show all launch sites on a map with Success/Failure mark/</a:t>
            </a:r>
          </a:p>
          <a:p>
            <a:pPr>
              <a:lnSpc>
                <a:spcPct val="100000"/>
              </a:lnSpc>
              <a:spcBef>
                <a:spcPts val="1400"/>
              </a:spcBef>
            </a:pPr>
            <a:r>
              <a:rPr lang="en-US" sz="2200" dirty="0">
                <a:solidFill>
                  <a:schemeClr val="accent3">
                    <a:lumMod val="25000"/>
                  </a:schemeClr>
                </a:solidFill>
                <a:latin typeface="Abadi" panose="020B0604020104020204" pitchFamily="34" charset="0"/>
              </a:rPr>
              <a:t>Line objects were used to calculate the distances between a launch site and coastline, cities, railways and highways,</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completed interactive map with Folium map: </a:t>
            </a:r>
            <a:r>
              <a:rPr lang="en-US" sz="2200" u="sng" dirty="0">
                <a:solidFill>
                  <a:schemeClr val="accent1"/>
                </a:solidFill>
                <a:latin typeface="Abadi" panose="020B0604020104020204" pitchFamily="34" charset="0"/>
              </a:rPr>
              <a:t>https://github.com/DmLychev/Applied-Data-Science-Capstone/blob/09915cc32679c236d39db6fdaf66a541119874cf/06.%20Interactive%20Visual%20Analytics%20with%20Folium%20lab.ipynb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dashboard application contains:</a:t>
            </a:r>
          </a:p>
          <a:p>
            <a:pPr>
              <a:lnSpc>
                <a:spcPct val="100000"/>
              </a:lnSpc>
              <a:spcBef>
                <a:spcPts val="1400"/>
              </a:spcBef>
            </a:pPr>
            <a:r>
              <a:rPr lang="en-US" sz="2200" dirty="0">
                <a:solidFill>
                  <a:schemeClr val="accent3">
                    <a:lumMod val="25000"/>
                  </a:schemeClr>
                </a:solidFill>
                <a:latin typeface="Abadi" panose="020B0604020104020204" pitchFamily="34" charset="0"/>
              </a:rPr>
              <a:t>A pie chart that shows the successful launch by each site. This chart visualize the distribution of landing outcomes across all launch sites or the success rate of launches on individual sites.</a:t>
            </a:r>
          </a:p>
          <a:p>
            <a:pPr>
              <a:lnSpc>
                <a:spcPct val="100000"/>
              </a:lnSpc>
              <a:spcBef>
                <a:spcPts val="1400"/>
              </a:spcBef>
            </a:pPr>
            <a:r>
              <a:rPr lang="en-US" sz="2200" dirty="0">
                <a:solidFill>
                  <a:schemeClr val="accent3">
                    <a:lumMod val="25000"/>
                  </a:schemeClr>
                </a:solidFill>
                <a:latin typeface="Abadi" panose="020B0604020104020204" pitchFamily="34" charset="0"/>
              </a:rPr>
              <a:t>A scatter plot that shows the relationship between landing outcome </a:t>
            </a:r>
            <a:r>
              <a:rPr lang="en-US" sz="2200">
                <a:solidFill>
                  <a:schemeClr val="accent3">
                    <a:lumMod val="25000"/>
                  </a:schemeClr>
                </a:solidFill>
                <a:latin typeface="Abadi" panose="020B0604020104020204" pitchFamily="34" charset="0"/>
              </a:rPr>
              <a:t>and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t>
            </a:r>
            <a:r>
              <a:rPr lang="en-US" sz="2200" u="sng" dirty="0">
                <a:solidFill>
                  <a:schemeClr val="accent1"/>
                </a:solidFill>
                <a:latin typeface="Abadi" panose="020B0604020104020204" pitchFamily="34" charset="0"/>
              </a:rPr>
              <a:t>https://github.com/DmLychev/Applied-Data-Science-Capstone/blob/8c97fe242326b49b52f582f55f84c0a48f00cf6c/07.%20spacex_dash_app.py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9914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GitHub URL of completed predictive analysis lab: </a:t>
            </a:r>
            <a:r>
              <a:rPr lang="en-US" sz="2200" u="sng" dirty="0">
                <a:solidFill>
                  <a:schemeClr val="accent1"/>
                </a:solidFill>
                <a:latin typeface="Abadi" panose="020B0604020104020204" pitchFamily="34" charset="0"/>
              </a:rPr>
              <a:t>https://github.com/DmLychev/Applied-Data-Science-Capstone/blob/0d0de3b533f2d9aba187a2ed4573b49d25f284e4/08.%20Machine%20Learning%20Prediction.ipynb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95AD798B-77D2-2830-DF9E-9E41DA1A8377}"/>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The key phases of data wrangling:</a:t>
            </a:r>
            <a:endParaRPr lang="en-US" dirty="0">
              <a:cs typeface="Calibri"/>
            </a:endParaRPr>
          </a:p>
        </p:txBody>
      </p:sp>
      <p:sp>
        <p:nvSpPr>
          <p:cNvPr id="6" name="Прямоугольник: скругленные углы 5">
            <a:extLst>
              <a:ext uri="{FF2B5EF4-FFF2-40B4-BE49-F238E27FC236}">
                <a16:creationId xmlns:a16="http://schemas.microsoft.com/office/drawing/2014/main" id="{09DAB6E8-3F49-B072-D089-C4D475ABD9C8}"/>
              </a:ext>
            </a:extLst>
          </p:cNvPr>
          <p:cNvSpPr/>
          <p:nvPr/>
        </p:nvSpPr>
        <p:spPr>
          <a:xfrm>
            <a:off x="6291935" y="2509877"/>
            <a:ext cx="4845679" cy="409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Standardize data</a:t>
            </a:r>
            <a:endParaRPr lang="ru-RU" dirty="0"/>
          </a:p>
        </p:txBody>
      </p:sp>
      <p:sp>
        <p:nvSpPr>
          <p:cNvPr id="7" name="Блок-схема: знак завершения 6">
            <a:extLst>
              <a:ext uri="{FF2B5EF4-FFF2-40B4-BE49-F238E27FC236}">
                <a16:creationId xmlns:a16="http://schemas.microsoft.com/office/drawing/2014/main" id="{754B1F00-FB91-3023-549D-53B3A45C2F1E}"/>
              </a:ext>
            </a:extLst>
          </p:cNvPr>
          <p:cNvSpPr/>
          <p:nvPr/>
        </p:nvSpPr>
        <p:spPr>
          <a:xfrm>
            <a:off x="8242582" y="2127389"/>
            <a:ext cx="944380" cy="33737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ru-RU" dirty="0"/>
          </a:p>
        </p:txBody>
      </p:sp>
      <p:sp>
        <p:nvSpPr>
          <p:cNvPr id="8" name="Прямоугольник: скругленные углы 7">
            <a:extLst>
              <a:ext uri="{FF2B5EF4-FFF2-40B4-BE49-F238E27FC236}">
                <a16:creationId xmlns:a16="http://schemas.microsoft.com/office/drawing/2014/main" id="{335A9242-B33F-BB6B-F200-55A4E95C4A58}"/>
              </a:ext>
            </a:extLst>
          </p:cNvPr>
          <p:cNvSpPr/>
          <p:nvPr/>
        </p:nvSpPr>
        <p:spPr>
          <a:xfrm>
            <a:off x="6291938" y="2996640"/>
            <a:ext cx="4845676" cy="355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data into training and test sets</a:t>
            </a:r>
            <a:endParaRPr lang="ru-RU" dirty="0"/>
          </a:p>
        </p:txBody>
      </p:sp>
      <p:sp>
        <p:nvSpPr>
          <p:cNvPr id="9" name="Прямоугольник: скругленные углы 8">
            <a:extLst>
              <a:ext uri="{FF2B5EF4-FFF2-40B4-BE49-F238E27FC236}">
                <a16:creationId xmlns:a16="http://schemas.microsoft.com/office/drawing/2014/main" id="{196321BB-8E2A-25FB-354D-45E97E311D46}"/>
              </a:ext>
            </a:extLst>
          </p:cNvPr>
          <p:cNvSpPr/>
          <p:nvPr/>
        </p:nvSpPr>
        <p:spPr>
          <a:xfrm>
            <a:off x="6291938" y="3401835"/>
            <a:ext cx="4845678" cy="596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the best Hyperparameter for different machine learning algorithms</a:t>
            </a:r>
            <a:endParaRPr lang="ru-RU" dirty="0"/>
          </a:p>
        </p:txBody>
      </p:sp>
      <p:sp>
        <p:nvSpPr>
          <p:cNvPr id="10" name="Прямоугольник: скругленные углы 9">
            <a:extLst>
              <a:ext uri="{FF2B5EF4-FFF2-40B4-BE49-F238E27FC236}">
                <a16:creationId xmlns:a16="http://schemas.microsoft.com/office/drawing/2014/main" id="{A5DE2D1B-FA4F-6DC1-F343-8C286F7C1642}"/>
              </a:ext>
            </a:extLst>
          </p:cNvPr>
          <p:cNvSpPr/>
          <p:nvPr/>
        </p:nvSpPr>
        <p:spPr>
          <a:xfrm>
            <a:off x="6278301" y="4471716"/>
            <a:ext cx="4859310" cy="3924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test set of data to evaluate models</a:t>
            </a:r>
            <a:endParaRPr lang="ru-RU" dirty="0"/>
          </a:p>
        </p:txBody>
      </p:sp>
      <p:sp>
        <p:nvSpPr>
          <p:cNvPr id="11" name="Блок-схема: знак завершения 10">
            <a:extLst>
              <a:ext uri="{FF2B5EF4-FFF2-40B4-BE49-F238E27FC236}">
                <a16:creationId xmlns:a16="http://schemas.microsoft.com/office/drawing/2014/main" id="{589A6B6F-3D7A-198B-5C10-0E73686E754D}"/>
              </a:ext>
            </a:extLst>
          </p:cNvPr>
          <p:cNvSpPr/>
          <p:nvPr/>
        </p:nvSpPr>
        <p:spPr>
          <a:xfrm>
            <a:off x="8148016" y="5482864"/>
            <a:ext cx="944380" cy="33737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Finish</a:t>
            </a:r>
            <a:endParaRPr lang="ru-RU" dirty="0"/>
          </a:p>
        </p:txBody>
      </p:sp>
      <p:cxnSp>
        <p:nvCxnSpPr>
          <p:cNvPr id="12" name="Прямая со стрелкой 11">
            <a:extLst>
              <a:ext uri="{FF2B5EF4-FFF2-40B4-BE49-F238E27FC236}">
                <a16:creationId xmlns:a16="http://schemas.microsoft.com/office/drawing/2014/main" id="{89FCD728-3CCC-88CD-D818-3EBE37853EF1}"/>
              </a:ext>
            </a:extLst>
          </p:cNvPr>
          <p:cNvCxnSpPr>
            <a:cxnSpLocks/>
            <a:endCxn id="11" idx="0"/>
          </p:cNvCxnSpPr>
          <p:nvPr/>
        </p:nvCxnSpPr>
        <p:spPr>
          <a:xfrm flipH="1">
            <a:off x="8620206" y="2147352"/>
            <a:ext cx="67839" cy="333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скругленные углы 12">
            <a:extLst>
              <a:ext uri="{FF2B5EF4-FFF2-40B4-BE49-F238E27FC236}">
                <a16:creationId xmlns:a16="http://schemas.microsoft.com/office/drawing/2014/main" id="{53BAC0DF-FE53-0BB9-4730-8560EB116B39}"/>
              </a:ext>
            </a:extLst>
          </p:cNvPr>
          <p:cNvSpPr/>
          <p:nvPr/>
        </p:nvSpPr>
        <p:spPr>
          <a:xfrm>
            <a:off x="6291938" y="4057132"/>
            <a:ext cx="4845678" cy="355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the models</a:t>
            </a:r>
          </a:p>
        </p:txBody>
      </p:sp>
      <p:sp>
        <p:nvSpPr>
          <p:cNvPr id="14" name="Прямоугольник: скругленные углы 13">
            <a:extLst>
              <a:ext uri="{FF2B5EF4-FFF2-40B4-BE49-F238E27FC236}">
                <a16:creationId xmlns:a16="http://schemas.microsoft.com/office/drawing/2014/main" id="{6B1ECEBF-EFBB-54BD-5873-6433D6B77268}"/>
              </a:ext>
            </a:extLst>
          </p:cNvPr>
          <p:cNvSpPr/>
          <p:nvPr/>
        </p:nvSpPr>
        <p:spPr>
          <a:xfrm>
            <a:off x="6258390" y="4939344"/>
            <a:ext cx="4859310" cy="502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rgbClr val="FFFFFF"/>
                </a:solidFill>
                <a:latin typeface="Calibri" panose="020F0502020204030204" pitchFamily="34" charset="0"/>
              </a:rPr>
              <a:t>С</a:t>
            </a:r>
            <a:r>
              <a:rPr lang="en-US" sz="1800" kern="1200" dirty="0" err="1">
                <a:solidFill>
                  <a:srgbClr val="FFFFFF"/>
                </a:solidFill>
                <a:effectLst/>
                <a:latin typeface="Calibri" panose="020F0502020204030204" pitchFamily="34" charset="0"/>
                <a:ea typeface="+mn-ea"/>
                <a:cs typeface="+mn-cs"/>
              </a:rPr>
              <a:t>alculate</a:t>
            </a:r>
            <a:r>
              <a:rPr lang="en-US" sz="1800" kern="1200" dirty="0">
                <a:solidFill>
                  <a:srgbClr val="FFFFFF"/>
                </a:solidFill>
                <a:effectLst/>
                <a:latin typeface="Calibri" panose="020F0502020204030204" pitchFamily="34" charset="0"/>
                <a:ea typeface="+mn-ea"/>
                <a:cs typeface="+mn-cs"/>
              </a:rPr>
              <a:t> accuracy scores and build confusion matrixes.</a:t>
            </a:r>
            <a:endParaRPr lang="ru-RU"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500611"/>
            <a:ext cx="4300500" cy="4255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results of the EDA revealed that the success rate of the Falcon 99 landing was 66%</a:t>
            </a:r>
          </a:p>
          <a:p>
            <a:pPr>
              <a:lnSpc>
                <a:spcPct val="100000"/>
              </a:lnSpc>
              <a:spcBef>
                <a:spcPts val="1400"/>
              </a:spcBef>
            </a:pPr>
            <a:r>
              <a:rPr lang="en-US" sz="2200" dirty="0">
                <a:solidFill>
                  <a:schemeClr val="accent3">
                    <a:lumMod val="25000"/>
                  </a:schemeClr>
                </a:solidFill>
                <a:latin typeface="Abadi" panose="020B0604020104020204" pitchFamily="34" charset="0"/>
              </a:rPr>
              <a:t>The Predictive Analysis results showed that the decision Tree algorithm was the best classification method with an accuracy of 94%</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Рисунок 2">
            <a:extLst>
              <a:ext uri="{FF2B5EF4-FFF2-40B4-BE49-F238E27FC236}">
                <a16:creationId xmlns:a16="http://schemas.microsoft.com/office/drawing/2014/main" id="{CA25E03E-CD29-B2ED-A518-390AC97DDA08}"/>
              </a:ext>
            </a:extLst>
          </p:cNvPr>
          <p:cNvPicPr>
            <a:picLocks noChangeAspect="1"/>
          </p:cNvPicPr>
          <p:nvPr/>
        </p:nvPicPr>
        <p:blipFill>
          <a:blip r:embed="rId4"/>
          <a:stretch>
            <a:fillRect/>
          </a:stretch>
        </p:blipFill>
        <p:spPr>
          <a:xfrm>
            <a:off x="5223453" y="1500611"/>
            <a:ext cx="6759291" cy="411204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804175"/>
            <a:ext cx="10649606" cy="222139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red dots on the figure above represent the successful launches while the blue ones represent unsuccessful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figure shows that the success rate increased as the number of flights increased especially after </a:t>
            </a:r>
            <a:r>
              <a:rPr lang="en-US" sz="2200" dirty="0" err="1">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40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Рисунок 5">
            <a:extLst>
              <a:ext uri="{FF2B5EF4-FFF2-40B4-BE49-F238E27FC236}">
                <a16:creationId xmlns:a16="http://schemas.microsoft.com/office/drawing/2014/main" id="{627DE158-E7CA-FA62-DB1C-528B16A1CCE4}"/>
              </a:ext>
            </a:extLst>
          </p:cNvPr>
          <p:cNvPicPr>
            <a:picLocks noChangeAspect="1"/>
          </p:cNvPicPr>
          <p:nvPr/>
        </p:nvPicPr>
        <p:blipFill>
          <a:blip r:embed="rId3"/>
          <a:stretch>
            <a:fillRect/>
          </a:stretch>
        </p:blipFill>
        <p:spPr>
          <a:xfrm>
            <a:off x="770011" y="1432861"/>
            <a:ext cx="10649606" cy="23655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599785"/>
            <a:ext cx="10651978" cy="226414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red dots on the figure above represent the successful launches while the red ones represent unsuccessful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figure shows that there are no rocket launches with heavy payload mass for the VAFB-SLC. The correlation between Payload and Launch Site is weak therefore decisions can not be made using this metric.</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Рисунок 5">
            <a:extLst>
              <a:ext uri="{FF2B5EF4-FFF2-40B4-BE49-F238E27FC236}">
                <a16:creationId xmlns:a16="http://schemas.microsoft.com/office/drawing/2014/main" id="{7C3A764C-0D34-7771-C4C8-0D6C83BA365D}"/>
              </a:ext>
            </a:extLst>
          </p:cNvPr>
          <p:cNvPicPr>
            <a:picLocks noChangeAspect="1"/>
          </p:cNvPicPr>
          <p:nvPr/>
        </p:nvPicPr>
        <p:blipFill>
          <a:blip r:embed="rId3"/>
          <a:stretch>
            <a:fillRect/>
          </a:stretch>
        </p:blipFill>
        <p:spPr>
          <a:xfrm>
            <a:off x="770011" y="1335642"/>
            <a:ext cx="10651978" cy="226414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 orbit doesn’t have any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SSO, HEO, GEO, ES-L1 have 100%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91D4FF7C-2872-EA24-5713-2B462D13C31A}"/>
              </a:ext>
            </a:extLst>
          </p:cNvPr>
          <p:cNvPicPr>
            <a:picLocks noChangeAspect="1"/>
          </p:cNvPicPr>
          <p:nvPr/>
        </p:nvPicPr>
        <p:blipFill>
          <a:blip r:embed="rId3"/>
          <a:stretch>
            <a:fillRect/>
          </a:stretch>
        </p:blipFill>
        <p:spPr>
          <a:xfrm>
            <a:off x="5740059" y="1464616"/>
            <a:ext cx="5623552" cy="392434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4918756" cy="381158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Flights number greater than 40 have a higher success rate than flights numbers between 0 and 40.</a:t>
            </a:r>
          </a:p>
          <a:p>
            <a:pPr>
              <a:lnSpc>
                <a:spcPct val="100000"/>
              </a:lnSpc>
              <a:spcBef>
                <a:spcPts val="1400"/>
              </a:spcBef>
            </a:pPr>
            <a:r>
              <a:rPr lang="en-US" sz="2200" dirty="0">
                <a:solidFill>
                  <a:schemeClr val="accent3">
                    <a:lumMod val="25000"/>
                  </a:schemeClr>
                </a:solidFill>
                <a:latin typeface="Abadi" panose="020B0604020104020204" pitchFamily="34" charset="0"/>
              </a:rPr>
              <a:t>SSO, HEO, ES-L1, GEO orbits have a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There is a positive correlation between LEO orbit and the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There seems to be no correlation between GTO orbit and the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332E4B50-0D01-98B4-8D60-04991152A598}"/>
              </a:ext>
            </a:extLst>
          </p:cNvPr>
          <p:cNvPicPr>
            <a:picLocks noChangeAspect="1"/>
          </p:cNvPicPr>
          <p:nvPr/>
        </p:nvPicPr>
        <p:blipFill>
          <a:blip r:embed="rId3"/>
          <a:stretch>
            <a:fillRect/>
          </a:stretch>
        </p:blipFill>
        <p:spPr>
          <a:xfrm>
            <a:off x="5808689" y="1399191"/>
            <a:ext cx="5556171" cy="36760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434688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PO, SSO, LEO and ISS orbits the heavier the payload mass, the bigger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There seems to be no correlation between GTO orbit and the payload mass.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89788E05-6129-D771-4285-5FD5755248B3}"/>
              </a:ext>
            </a:extLst>
          </p:cNvPr>
          <p:cNvPicPr>
            <a:picLocks noChangeAspect="1"/>
          </p:cNvPicPr>
          <p:nvPr/>
        </p:nvPicPr>
        <p:blipFill>
          <a:blip r:embed="rId3"/>
          <a:stretch>
            <a:fillRect/>
          </a:stretch>
        </p:blipFill>
        <p:spPr>
          <a:xfrm>
            <a:off x="5116899" y="1388963"/>
            <a:ext cx="6229796" cy="405996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50760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a strong trend to increase in landing success rate through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Рисунок 5">
            <a:extLst>
              <a:ext uri="{FF2B5EF4-FFF2-40B4-BE49-F238E27FC236}">
                <a16:creationId xmlns:a16="http://schemas.microsoft.com/office/drawing/2014/main" id="{30FEC39E-F40B-4A44-50BC-E4A34BDD897F}"/>
              </a:ext>
            </a:extLst>
          </p:cNvPr>
          <p:cNvPicPr>
            <a:picLocks noChangeAspect="1"/>
          </p:cNvPicPr>
          <p:nvPr/>
        </p:nvPicPr>
        <p:blipFill>
          <a:blip r:embed="rId3"/>
          <a:stretch>
            <a:fillRect/>
          </a:stretch>
        </p:blipFill>
        <p:spPr>
          <a:xfrm>
            <a:off x="5846011" y="1433231"/>
            <a:ext cx="5575978" cy="389577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772402"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DISTINCT clause was used to return unique values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There are 4 unique launch sites. They are:</a:t>
            </a: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Рисунок 5">
            <a:extLst>
              <a:ext uri="{FF2B5EF4-FFF2-40B4-BE49-F238E27FC236}">
                <a16:creationId xmlns:a16="http://schemas.microsoft.com/office/drawing/2014/main" id="{6B20B3CF-358A-7A28-E1AB-A151D03BB181}"/>
              </a:ext>
            </a:extLst>
          </p:cNvPr>
          <p:cNvPicPr>
            <a:picLocks noChangeAspect="1"/>
          </p:cNvPicPr>
          <p:nvPr/>
        </p:nvPicPr>
        <p:blipFill>
          <a:blip r:embed="rId3"/>
          <a:stretch>
            <a:fillRect/>
          </a:stretch>
        </p:blipFill>
        <p:spPr>
          <a:xfrm>
            <a:off x="8542412" y="1476722"/>
            <a:ext cx="2743200" cy="396240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21137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LIMIT and LIKE clauses were used to display first five rows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name started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Рисунок 5">
            <a:extLst>
              <a:ext uri="{FF2B5EF4-FFF2-40B4-BE49-F238E27FC236}">
                <a16:creationId xmlns:a16="http://schemas.microsoft.com/office/drawing/2014/main" id="{0CEBC24F-A607-809C-176B-A6A16DBD6D2E}"/>
              </a:ext>
            </a:extLst>
          </p:cNvPr>
          <p:cNvPicPr>
            <a:picLocks noChangeAspect="1"/>
          </p:cNvPicPr>
          <p:nvPr/>
        </p:nvPicPr>
        <p:blipFill>
          <a:blip r:embed="rId3"/>
          <a:stretch>
            <a:fillRect/>
          </a:stretch>
        </p:blipFill>
        <p:spPr>
          <a:xfrm>
            <a:off x="3981384" y="1388180"/>
            <a:ext cx="7377166" cy="306231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519293"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SUM() function was used to calculate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Рисунок 5">
            <a:extLst>
              <a:ext uri="{FF2B5EF4-FFF2-40B4-BE49-F238E27FC236}">
                <a16:creationId xmlns:a16="http://schemas.microsoft.com/office/drawing/2014/main" id="{F601514E-5F51-13DB-E367-51BA9D0B26ED}"/>
              </a:ext>
            </a:extLst>
          </p:cNvPr>
          <p:cNvPicPr>
            <a:picLocks noChangeAspect="1"/>
          </p:cNvPicPr>
          <p:nvPr/>
        </p:nvPicPr>
        <p:blipFill>
          <a:blip r:embed="rId3"/>
          <a:stretch>
            <a:fillRect/>
          </a:stretch>
        </p:blipFill>
        <p:spPr>
          <a:xfrm>
            <a:off x="8289303" y="1575377"/>
            <a:ext cx="3132687" cy="97295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20023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AVG() function was used to calculate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Рисунок 5">
            <a:extLst>
              <a:ext uri="{FF2B5EF4-FFF2-40B4-BE49-F238E27FC236}">
                <a16:creationId xmlns:a16="http://schemas.microsoft.com/office/drawing/2014/main" id="{AE314715-217D-D0AA-C8C8-5BE3A547999E}"/>
              </a:ext>
            </a:extLst>
          </p:cNvPr>
          <p:cNvPicPr>
            <a:picLocks noChangeAspect="1"/>
          </p:cNvPicPr>
          <p:nvPr/>
        </p:nvPicPr>
        <p:blipFill>
          <a:blip r:embed="rId3"/>
          <a:stretch>
            <a:fillRect/>
          </a:stretch>
        </p:blipFill>
        <p:spPr>
          <a:xfrm>
            <a:off x="7970249" y="1561304"/>
            <a:ext cx="3373602" cy="12118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76165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MIN() functions and WHERE clause were used to calculate the date when the first </a:t>
            </a:r>
            <a:r>
              <a:rPr lang="en-US" sz="2200" dirty="0" err="1">
                <a:solidFill>
                  <a:schemeClr val="accent3">
                    <a:lumMod val="25000"/>
                  </a:schemeClr>
                </a:solidFill>
                <a:latin typeface="Abadi" panose="020B0604020104020204" pitchFamily="34" charset="0"/>
              </a:rPr>
              <a:t>succesful</a:t>
            </a:r>
            <a:r>
              <a:rPr lang="en-US" sz="2200" dirty="0">
                <a:solidFill>
                  <a:schemeClr val="accent3">
                    <a:lumMod val="25000"/>
                  </a:schemeClr>
                </a:solidFill>
                <a:latin typeface="Abadi" panose="020B0604020104020204" pitchFamily="34" charset="0"/>
              </a:rPr>
              <a:t> landing outcome in ground pad was </a:t>
            </a:r>
            <a:r>
              <a:rPr lang="en-US" sz="2200" dirty="0" err="1">
                <a:solidFill>
                  <a:schemeClr val="accent3">
                    <a:lumMod val="25000"/>
                  </a:schemeClr>
                </a:solidFill>
                <a:latin typeface="Abadi" panose="020B0604020104020204" pitchFamily="34" charset="0"/>
              </a:rPr>
              <a:t>acheived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Рисунок 5">
            <a:extLst>
              <a:ext uri="{FF2B5EF4-FFF2-40B4-BE49-F238E27FC236}">
                <a16:creationId xmlns:a16="http://schemas.microsoft.com/office/drawing/2014/main" id="{6DE8B77B-4119-45E1-6069-DB01DC2630C4}"/>
              </a:ext>
            </a:extLst>
          </p:cNvPr>
          <p:cNvPicPr>
            <a:picLocks noChangeAspect="1"/>
          </p:cNvPicPr>
          <p:nvPr/>
        </p:nvPicPr>
        <p:blipFill>
          <a:blip r:embed="rId3"/>
          <a:stretch>
            <a:fillRect/>
          </a:stretch>
        </p:blipFill>
        <p:spPr>
          <a:xfrm>
            <a:off x="8531663" y="1415591"/>
            <a:ext cx="2862845" cy="21520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144374"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BETWEEN and WHERE </a:t>
            </a:r>
            <a:r>
              <a:rPr lang="en-US" sz="2200" dirty="0" err="1">
                <a:solidFill>
                  <a:schemeClr val="accent3">
                    <a:lumMod val="25000"/>
                  </a:schemeClr>
                </a:solidFill>
                <a:latin typeface="Abadi" panose="020B0604020104020204" pitchFamily="34" charset="0"/>
              </a:rPr>
              <a:t>claused</a:t>
            </a:r>
            <a:r>
              <a:rPr lang="en-US" sz="2200" dirty="0">
                <a:solidFill>
                  <a:schemeClr val="accent3">
                    <a:lumMod val="25000"/>
                  </a:schemeClr>
                </a:solidFill>
                <a:latin typeface="Abadi" panose="020B0604020104020204" pitchFamily="34" charset="0"/>
              </a:rPr>
              <a:t> were used to display the names of the boosters which have success in drone ship and have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Рисунок 2">
            <a:extLst>
              <a:ext uri="{FF2B5EF4-FFF2-40B4-BE49-F238E27FC236}">
                <a16:creationId xmlns:a16="http://schemas.microsoft.com/office/drawing/2014/main" id="{60EE5FDE-96CC-1AD5-0C05-E2F1B43BBEA9}"/>
              </a:ext>
            </a:extLst>
          </p:cNvPr>
          <p:cNvPicPr>
            <a:picLocks noChangeAspect="1"/>
          </p:cNvPicPr>
          <p:nvPr/>
        </p:nvPicPr>
        <p:blipFill>
          <a:blip r:embed="rId3"/>
          <a:stretch>
            <a:fillRect/>
          </a:stretch>
        </p:blipFill>
        <p:spPr>
          <a:xfrm>
            <a:off x="8914384" y="1461029"/>
            <a:ext cx="2450233" cy="272122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0730"/>
            <a:ext cx="10103838" cy="449484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capstone project we will predict whether the SpaceX Falcon9 first stage will land successfully. If we can determine if the first stage will land we can determine the cost of a launch. This will be achieved with the use of different machine learning classification algorithms.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methodology followed will include Data Collection, Data Wrangling and Preprocessing, Exploratory Data Analysis, Data Visualization and Machine Learning Prediction.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During our investigation the results of our analysis indicate that there are some features of rocket launches that have a correlation with the success or failure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end we conclude that the Decision Tree may be the best machine learning algorithm to solve this task.</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43265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COUNT() function and WHERE clause were used to 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Рисунок 5">
            <a:extLst>
              <a:ext uri="{FF2B5EF4-FFF2-40B4-BE49-F238E27FC236}">
                <a16:creationId xmlns:a16="http://schemas.microsoft.com/office/drawing/2014/main" id="{51F94C30-3EF3-E362-8194-3DCE8AB65A6B}"/>
              </a:ext>
            </a:extLst>
          </p:cNvPr>
          <p:cNvPicPr>
            <a:picLocks noChangeAspect="1"/>
          </p:cNvPicPr>
          <p:nvPr/>
        </p:nvPicPr>
        <p:blipFill>
          <a:blip r:embed="rId3"/>
          <a:stretch>
            <a:fillRect/>
          </a:stretch>
        </p:blipFill>
        <p:spPr>
          <a:xfrm>
            <a:off x="6202661" y="1549228"/>
            <a:ext cx="5255311" cy="238569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295885"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MAX() function in a subquery was used to </a:t>
            </a:r>
            <a:r>
              <a:rPr lang="en-US" sz="2200" dirty="0" err="1">
                <a:solidFill>
                  <a:schemeClr val="accent3">
                    <a:lumMod val="25000"/>
                  </a:schemeClr>
                </a:solidFill>
                <a:latin typeface="Abadi" panose="020B0604020104020204" pitchFamily="34" charset="0"/>
              </a:rPr>
              <a:t>dicplay</a:t>
            </a:r>
            <a:r>
              <a:rPr lang="en-US" sz="2200" dirty="0">
                <a:solidFill>
                  <a:schemeClr val="accent3">
                    <a:lumMod val="25000"/>
                  </a:schemeClr>
                </a:solidFill>
                <a:latin typeface="Abadi" panose="020B0604020104020204" pitchFamily="34" charset="0"/>
              </a:rPr>
              <a: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Рисунок 5">
            <a:extLst>
              <a:ext uri="{FF2B5EF4-FFF2-40B4-BE49-F238E27FC236}">
                <a16:creationId xmlns:a16="http://schemas.microsoft.com/office/drawing/2014/main" id="{44A4A933-C205-8C4F-3676-48EBCAC44401}"/>
              </a:ext>
            </a:extLst>
          </p:cNvPr>
          <p:cNvPicPr>
            <a:picLocks noChangeAspect="1"/>
          </p:cNvPicPr>
          <p:nvPr/>
        </p:nvPicPr>
        <p:blipFill>
          <a:blip r:embed="rId3"/>
          <a:stretch>
            <a:fillRect/>
          </a:stretch>
        </p:blipFill>
        <p:spPr>
          <a:xfrm>
            <a:off x="10065895" y="1476012"/>
            <a:ext cx="1356095" cy="421671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467695"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SELECT statement, WHERE and GROUPBY clauses were used to display the records which will display the month names, failure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Рисунок 5">
            <a:extLst>
              <a:ext uri="{FF2B5EF4-FFF2-40B4-BE49-F238E27FC236}">
                <a16:creationId xmlns:a16="http://schemas.microsoft.com/office/drawing/2014/main" id="{83CFFE66-E8AC-C76E-202A-262FC990BB52}"/>
              </a:ext>
            </a:extLst>
          </p:cNvPr>
          <p:cNvPicPr>
            <a:picLocks noChangeAspect="1"/>
          </p:cNvPicPr>
          <p:nvPr/>
        </p:nvPicPr>
        <p:blipFill>
          <a:blip r:embed="rId3"/>
          <a:stretch>
            <a:fillRect/>
          </a:stretch>
        </p:blipFill>
        <p:spPr>
          <a:xfrm>
            <a:off x="6237705" y="1575376"/>
            <a:ext cx="5184285" cy="122028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249728"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COUNT() function, the WHERE, BETWEEN, GROUPBY and ORDERBY with DESC clauses were used to rank the count of successful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between the date 04-06-2010 and 20-03-2017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Рисунок 7">
            <a:extLst>
              <a:ext uri="{FF2B5EF4-FFF2-40B4-BE49-F238E27FC236}">
                <a16:creationId xmlns:a16="http://schemas.microsoft.com/office/drawing/2014/main" id="{DE532BEE-180A-5B3F-8C38-54B535669479}"/>
              </a:ext>
            </a:extLst>
          </p:cNvPr>
          <p:cNvPicPr>
            <a:picLocks noChangeAspect="1"/>
          </p:cNvPicPr>
          <p:nvPr/>
        </p:nvPicPr>
        <p:blipFill>
          <a:blip r:embed="rId3"/>
          <a:stretch>
            <a:fillRect/>
          </a:stretch>
        </p:blipFill>
        <p:spPr>
          <a:xfrm>
            <a:off x="8019738" y="1407466"/>
            <a:ext cx="3402252" cy="367674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34902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yellow markers indicate the locations of all the SpaceX launch sites. All sites are located in the southern part of the US near the coast.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Locations</a:t>
            </a:r>
          </a:p>
        </p:txBody>
      </p:sp>
      <p:pic>
        <p:nvPicPr>
          <p:cNvPr id="6" name="Рисунок 5">
            <a:extLst>
              <a:ext uri="{FF2B5EF4-FFF2-40B4-BE49-F238E27FC236}">
                <a16:creationId xmlns:a16="http://schemas.microsoft.com/office/drawing/2014/main" id="{1871A89D-CB46-AF31-8798-6689717F02AF}"/>
              </a:ext>
            </a:extLst>
          </p:cNvPr>
          <p:cNvPicPr>
            <a:picLocks noChangeAspect="1"/>
          </p:cNvPicPr>
          <p:nvPr/>
        </p:nvPicPr>
        <p:blipFill>
          <a:blip r:embed="rId3"/>
          <a:stretch>
            <a:fillRect/>
          </a:stretch>
        </p:blipFill>
        <p:spPr>
          <a:xfrm>
            <a:off x="5119038" y="1471169"/>
            <a:ext cx="6338934" cy="379574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205242" cy="4351338"/>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All of the launch outcomes group in clusters where red markers represent failed launches and green markers represent successful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a:t>
            </a:r>
          </a:p>
        </p:txBody>
      </p:sp>
      <p:pic>
        <p:nvPicPr>
          <p:cNvPr id="4" name="Рисунок 3">
            <a:extLst>
              <a:ext uri="{FF2B5EF4-FFF2-40B4-BE49-F238E27FC236}">
                <a16:creationId xmlns:a16="http://schemas.microsoft.com/office/drawing/2014/main" id="{192BC4EC-7E5A-CB30-75D7-73DD49D22C64}"/>
              </a:ext>
            </a:extLst>
          </p:cNvPr>
          <p:cNvPicPr>
            <a:picLocks noChangeAspect="1"/>
          </p:cNvPicPr>
          <p:nvPr/>
        </p:nvPicPr>
        <p:blipFill>
          <a:blip r:embed="rId3"/>
          <a:stretch>
            <a:fillRect/>
          </a:stretch>
        </p:blipFill>
        <p:spPr>
          <a:xfrm>
            <a:off x="4975252" y="1389895"/>
            <a:ext cx="6310359" cy="353856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4370364"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map on the right displays distances to the nearest coast, city, highway and railroad. All of them pretty close to the launch site.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proximities</a:t>
            </a:r>
          </a:p>
        </p:txBody>
      </p:sp>
      <p:pic>
        <p:nvPicPr>
          <p:cNvPr id="4" name="Рисунок 3">
            <a:extLst>
              <a:ext uri="{FF2B5EF4-FFF2-40B4-BE49-F238E27FC236}">
                <a16:creationId xmlns:a16="http://schemas.microsoft.com/office/drawing/2014/main" id="{8B681846-A5FB-E0B7-8E98-5F16E0F6C425}"/>
              </a:ext>
            </a:extLst>
          </p:cNvPr>
          <p:cNvPicPr>
            <a:picLocks noChangeAspect="1"/>
          </p:cNvPicPr>
          <p:nvPr/>
        </p:nvPicPr>
        <p:blipFill>
          <a:blip r:embed="rId3"/>
          <a:stretch>
            <a:fillRect/>
          </a:stretch>
        </p:blipFill>
        <p:spPr>
          <a:xfrm>
            <a:off x="5140374" y="1386072"/>
            <a:ext cx="6281616" cy="4085338"/>
          </a:xfrm>
          <a:prstGeom prst="rect">
            <a:avLst/>
          </a:prstGeom>
        </p:spPr>
      </p:pic>
      <p:pic>
        <p:nvPicPr>
          <p:cNvPr id="7" name="Рисунок 6">
            <a:extLst>
              <a:ext uri="{FF2B5EF4-FFF2-40B4-BE49-F238E27FC236}">
                <a16:creationId xmlns:a16="http://schemas.microsoft.com/office/drawing/2014/main" id="{AF7F6CFA-3255-2572-B7EE-64656459DEB3}"/>
              </a:ext>
            </a:extLst>
          </p:cNvPr>
          <p:cNvPicPr>
            <a:picLocks noChangeAspect="1"/>
          </p:cNvPicPr>
          <p:nvPr/>
        </p:nvPicPr>
        <p:blipFill>
          <a:blip r:embed="rId4"/>
          <a:stretch>
            <a:fillRect/>
          </a:stretch>
        </p:blipFill>
        <p:spPr>
          <a:xfrm>
            <a:off x="10086372" y="1463130"/>
            <a:ext cx="1281122" cy="306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482059"/>
            <a:ext cx="9745589" cy="16949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KSC LC-39A Launch Site has the most successful launches with 41.7%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7" name="Рисунок 6">
            <a:extLst>
              <a:ext uri="{FF2B5EF4-FFF2-40B4-BE49-F238E27FC236}">
                <a16:creationId xmlns:a16="http://schemas.microsoft.com/office/drawing/2014/main" id="{B7437B34-82D4-FBE5-A92D-DE8E82A89E99}"/>
              </a:ext>
            </a:extLst>
          </p:cNvPr>
          <p:cNvPicPr>
            <a:picLocks noChangeAspect="1"/>
          </p:cNvPicPr>
          <p:nvPr/>
        </p:nvPicPr>
        <p:blipFill>
          <a:blip r:embed="rId3"/>
          <a:stretch>
            <a:fillRect/>
          </a:stretch>
        </p:blipFill>
        <p:spPr>
          <a:xfrm>
            <a:off x="770012" y="1332826"/>
            <a:ext cx="10652984" cy="314923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82149"/>
            <a:ext cx="10111539" cy="47188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a:p>
            <a:pPr marL="0" indent="0">
              <a:spcBef>
                <a:spcPts val="1400"/>
              </a:spcBef>
              <a:buNone/>
            </a:pPr>
            <a:r>
              <a:rPr lang="en-US" sz="2200" dirty="0">
                <a:solidFill>
                  <a:schemeClr val="accent3">
                    <a:lumMod val="25000"/>
                  </a:schemeClr>
                </a:solidFill>
                <a:latin typeface="Abadi" panose="020B0604020104020204" pitchFamily="34" charset="0"/>
              </a:rPr>
              <a:t>This brings us to the main question – will the first stage of the rocket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86793"/>
            <a:ext cx="10551583" cy="1079292"/>
          </a:xfrm>
          <a:prstGeom prst="rect">
            <a:avLst/>
          </a:prstGeom>
        </p:spPr>
        <p:txBody>
          <a:bodyPr lIns="91440" tIns="45720" rIns="91440" bIns="45720" anchor="t">
            <a:normAutofit/>
          </a:bodyPr>
          <a:lstStyle/>
          <a:p>
            <a:r>
              <a:rPr lang="en-US" dirty="0"/>
              <a:t>The KSLC-39A has the highest success rate with 76.9%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Рисунок 3">
            <a:extLst>
              <a:ext uri="{FF2B5EF4-FFF2-40B4-BE49-F238E27FC236}">
                <a16:creationId xmlns:a16="http://schemas.microsoft.com/office/drawing/2014/main" id="{A339BE0B-BD62-CD85-ADA3-9AD8D67D2FFC}"/>
              </a:ext>
            </a:extLst>
          </p:cNvPr>
          <p:cNvPicPr>
            <a:picLocks noChangeAspect="1"/>
          </p:cNvPicPr>
          <p:nvPr/>
        </p:nvPicPr>
        <p:blipFill>
          <a:blip r:embed="rId3"/>
          <a:stretch>
            <a:fillRect/>
          </a:stretch>
        </p:blipFill>
        <p:spPr>
          <a:xfrm>
            <a:off x="770011" y="1323505"/>
            <a:ext cx="10564524" cy="34883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Booster v1.1 has the largest success rate as for payload mass under 2500 kg, as for payload mass in a range from 2500 to 7000 kg.</a:t>
            </a:r>
          </a:p>
          <a:p>
            <a:pPr>
              <a:lnSpc>
                <a:spcPct val="100000"/>
              </a:lnSpc>
              <a:spcBef>
                <a:spcPts val="1400"/>
              </a:spcBef>
            </a:pPr>
            <a:r>
              <a:rPr lang="en-US" sz="2200" dirty="0">
                <a:solidFill>
                  <a:schemeClr val="accent3">
                    <a:lumMod val="25000"/>
                  </a:schemeClr>
                </a:solidFill>
                <a:latin typeface="Abadi"/>
              </a:rPr>
              <a:t>Overall the launch success rate for payloads under 2500 kg lower than for 2500 – 7000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Payloads vs Launch Outcome</a:t>
            </a:r>
          </a:p>
        </p:txBody>
      </p:sp>
      <p:pic>
        <p:nvPicPr>
          <p:cNvPr id="4" name="Рисунок 3">
            <a:extLst>
              <a:ext uri="{FF2B5EF4-FFF2-40B4-BE49-F238E27FC236}">
                <a16:creationId xmlns:a16="http://schemas.microsoft.com/office/drawing/2014/main" id="{C32569B6-9C8A-A558-A690-FAF830FC1E20}"/>
              </a:ext>
            </a:extLst>
          </p:cNvPr>
          <p:cNvPicPr>
            <a:picLocks noChangeAspect="1"/>
          </p:cNvPicPr>
          <p:nvPr/>
        </p:nvPicPr>
        <p:blipFill>
          <a:blip r:embed="rId3"/>
          <a:stretch>
            <a:fillRect/>
          </a:stretch>
        </p:blipFill>
        <p:spPr>
          <a:xfrm>
            <a:off x="875533" y="1296377"/>
            <a:ext cx="5242471" cy="2773454"/>
          </a:xfrm>
          <a:prstGeom prst="rect">
            <a:avLst/>
          </a:prstGeom>
        </p:spPr>
      </p:pic>
      <p:pic>
        <p:nvPicPr>
          <p:cNvPr id="7" name="Рисунок 6">
            <a:extLst>
              <a:ext uri="{FF2B5EF4-FFF2-40B4-BE49-F238E27FC236}">
                <a16:creationId xmlns:a16="http://schemas.microsoft.com/office/drawing/2014/main" id="{3BDDCC2F-4968-E0E2-CBF9-9EC6F78B6607}"/>
              </a:ext>
            </a:extLst>
          </p:cNvPr>
          <p:cNvPicPr>
            <a:picLocks noChangeAspect="1"/>
          </p:cNvPicPr>
          <p:nvPr/>
        </p:nvPicPr>
        <p:blipFill>
          <a:blip r:embed="rId4"/>
          <a:stretch>
            <a:fillRect/>
          </a:stretch>
        </p:blipFill>
        <p:spPr>
          <a:xfrm>
            <a:off x="6118004" y="1281388"/>
            <a:ext cx="5555967" cy="278844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Content Placeholder 4">
            <a:extLst>
              <a:ext uri="{FF2B5EF4-FFF2-40B4-BE49-F238E27FC236}">
                <a16:creationId xmlns:a16="http://schemas.microsoft.com/office/drawing/2014/main" id="{58395A86-9F2E-84D8-71F4-C5A83413121C}"/>
              </a:ext>
            </a:extLst>
          </p:cNvPr>
          <p:cNvSpPr txBox="1">
            <a:spLocks/>
          </p:cNvSpPr>
          <p:nvPr/>
        </p:nvSpPr>
        <p:spPr>
          <a:xfrm>
            <a:off x="770011" y="2057400"/>
            <a:ext cx="5870632"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t>The Decision Tree classifier has the best accuracy at 94%.</a:t>
            </a:r>
            <a:endParaRPr lang="en-US" sz="2200" dirty="0">
              <a:solidFill>
                <a:schemeClr val="accent3">
                  <a:lumMod val="25000"/>
                </a:schemeClr>
              </a:solidFill>
              <a:latin typeface="Abadi" panose="020B0604020104020204" pitchFamily="34" charset="0"/>
            </a:endParaRPr>
          </a:p>
        </p:txBody>
      </p:sp>
      <p:pic>
        <p:nvPicPr>
          <p:cNvPr id="7" name="Рисунок 6">
            <a:extLst>
              <a:ext uri="{FF2B5EF4-FFF2-40B4-BE49-F238E27FC236}">
                <a16:creationId xmlns:a16="http://schemas.microsoft.com/office/drawing/2014/main" id="{7734A642-1218-21C1-7F7B-073BD275F903}"/>
              </a:ext>
            </a:extLst>
          </p:cNvPr>
          <p:cNvPicPr>
            <a:picLocks noChangeAspect="1"/>
          </p:cNvPicPr>
          <p:nvPr/>
        </p:nvPicPr>
        <p:blipFill>
          <a:blip r:embed="rId3"/>
          <a:stretch>
            <a:fillRect/>
          </a:stretch>
        </p:blipFill>
        <p:spPr>
          <a:xfrm>
            <a:off x="6640643" y="1787610"/>
            <a:ext cx="4639971" cy="269388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870632" cy="3811588"/>
          </a:xfrm>
          <a:prstGeom prst="rect">
            <a:avLst/>
          </a:prstGeom>
        </p:spPr>
        <p:txBody>
          <a:bodyPr>
            <a:normAutofit/>
          </a:bodyPr>
          <a:lstStyle/>
          <a:p>
            <a:pPr marL="0" indent="0">
              <a:lnSpc>
                <a:spcPct val="100000"/>
              </a:lnSpc>
              <a:spcBef>
                <a:spcPts val="1400"/>
              </a:spcBef>
              <a:buNone/>
            </a:pPr>
            <a:r>
              <a:rPr lang="en-US" sz="2200" dirty="0"/>
              <a:t>The Decision Tree model predicts 15 landings correctly and 3 landings incorrectly (false positive).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4" name="Рисунок 13">
            <a:extLst>
              <a:ext uri="{FF2B5EF4-FFF2-40B4-BE49-F238E27FC236}">
                <a16:creationId xmlns:a16="http://schemas.microsoft.com/office/drawing/2014/main" id="{1D8A4D9C-180B-A0D1-8D6B-8B3FB399FD87}"/>
              </a:ext>
            </a:extLst>
          </p:cNvPr>
          <p:cNvPicPr>
            <a:picLocks noChangeAspect="1"/>
          </p:cNvPicPr>
          <p:nvPr/>
        </p:nvPicPr>
        <p:blipFill>
          <a:blip r:embed="rId3"/>
          <a:stretch>
            <a:fillRect/>
          </a:stretch>
        </p:blipFill>
        <p:spPr>
          <a:xfrm>
            <a:off x="6640643" y="1511849"/>
            <a:ext cx="4644968" cy="357355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predictive model to use for this dataset is the Decision Tree Classifier as it had the highest accuracy with 94%.</a:t>
            </a:r>
          </a:p>
          <a:p>
            <a:pPr>
              <a:lnSpc>
                <a:spcPct val="100000"/>
              </a:lnSpc>
              <a:spcBef>
                <a:spcPts val="1400"/>
              </a:spcBef>
            </a:pPr>
            <a:r>
              <a:rPr lang="en-US" sz="2200" dirty="0">
                <a:solidFill>
                  <a:schemeClr val="accent3">
                    <a:lumMod val="25000"/>
                  </a:schemeClr>
                </a:solidFill>
                <a:latin typeface="Abadi" panose="020B0604020104020204" pitchFamily="34" charset="0"/>
              </a:rPr>
              <a:t>There are certain orbits like SSO, HEO, GEO, and ES-L1 where launches were the most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analysis showed that there is a positive correlation between number of flights and success rate as the success rate has improved over the years.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Repository: </a:t>
            </a:r>
            <a:r>
              <a:rPr lang="en-US" sz="2200" u="sng" dirty="0">
                <a:solidFill>
                  <a:srgbClr val="0070C0"/>
                </a:solidFill>
                <a:latin typeface="Abadi" panose="020B0604020104020204" pitchFamily="34" charset="0"/>
              </a:rPr>
              <a:t>https://github.com/DmLychev/Applied-Data-Science-Capstone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375176" cy="451269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600"/>
              </a:spcBef>
              <a:buNone/>
            </a:pPr>
            <a:r>
              <a:rPr lang="en-US" sz="7200" dirty="0">
                <a:solidFill>
                  <a:schemeClr val="accent3">
                    <a:lumMod val="25000"/>
                  </a:schemeClr>
                </a:solidFill>
                <a:latin typeface="Abadi"/>
              </a:rPr>
              <a:t>Data was collected using following two methods: requesting data from the SpaceX API and web scraping data from the Wikipedia page.</a:t>
            </a:r>
          </a:p>
          <a:p>
            <a:pPr>
              <a:lnSpc>
                <a:spcPct val="120000"/>
              </a:lnSpc>
              <a:spcBef>
                <a:spcPts val="600"/>
              </a:spcBef>
            </a:pPr>
            <a:r>
              <a:rPr lang="en-US" sz="8800" dirty="0">
                <a:solidFill>
                  <a:schemeClr val="accent3">
                    <a:lumMod val="25000"/>
                  </a:schemeClr>
                </a:solidFill>
                <a:latin typeface="Abadi"/>
              </a:rPr>
              <a:t>Perform data wrangling</a:t>
            </a:r>
          </a:p>
          <a:p>
            <a:pPr marL="457200" lvl="1" indent="0">
              <a:lnSpc>
                <a:spcPct val="120000"/>
              </a:lnSpc>
              <a:spcBef>
                <a:spcPts val="600"/>
              </a:spcBef>
              <a:buNone/>
            </a:pPr>
            <a:r>
              <a:rPr lang="en-US" sz="7200" dirty="0">
                <a:solidFill>
                  <a:schemeClr val="accent3">
                    <a:lumMod val="25000"/>
                  </a:schemeClr>
                </a:solidFill>
                <a:latin typeface="Abadi"/>
              </a:rPr>
              <a:t>Data was filtered to contain only relevant information about Falcon 9 launches. Missing values were replaced with mean values.</a:t>
            </a:r>
          </a:p>
          <a:p>
            <a:pPr>
              <a:lnSpc>
                <a:spcPct val="120000"/>
              </a:lnSpc>
              <a:spcBef>
                <a:spcPts val="6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6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600"/>
              </a:spcBef>
            </a:pPr>
            <a:r>
              <a:rPr lang="en-US" sz="8800" dirty="0">
                <a:solidFill>
                  <a:schemeClr val="accent3">
                    <a:lumMod val="25000"/>
                  </a:schemeClr>
                </a:solidFill>
                <a:latin typeface="Abadi"/>
              </a:rPr>
              <a:t>Perform predictive analysis using classification models</a:t>
            </a:r>
          </a:p>
          <a:p>
            <a:pPr marL="457200" lvl="1" indent="0">
              <a:lnSpc>
                <a:spcPct val="100000"/>
              </a:lnSpc>
              <a:spcBef>
                <a:spcPts val="600"/>
              </a:spcBef>
              <a:buNone/>
            </a:pPr>
            <a:r>
              <a:rPr lang="en-US" sz="7200" dirty="0">
                <a:solidFill>
                  <a:schemeClr val="accent3">
                    <a:lumMod val="25000"/>
                  </a:schemeClr>
                </a:solidFill>
                <a:latin typeface="Abadi"/>
              </a:rPr>
              <a:t>Four different machine learning algorithms were used for predictive analysis. These are logistic regression, support vector machines, k-nearest </a:t>
            </a:r>
            <a:r>
              <a:rPr lang="en-US" sz="7200" dirty="0" err="1">
                <a:solidFill>
                  <a:schemeClr val="accent3">
                    <a:lumMod val="25000"/>
                  </a:schemeClr>
                </a:solidFill>
                <a:latin typeface="Abadi"/>
              </a:rPr>
              <a:t>neighbour</a:t>
            </a:r>
            <a:r>
              <a:rPr lang="en-US" sz="7200" dirty="0">
                <a:solidFill>
                  <a:schemeClr val="accent3">
                    <a:lumMod val="25000"/>
                  </a:schemeClr>
                </a:solidFill>
                <a:latin typeface="Abadi"/>
              </a:rPr>
              <a:t> and decision tree classifier. Each model was trained, tuned and evaluated to find the best one.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was collected using two methods:</a:t>
            </a:r>
          </a:p>
          <a:p>
            <a:pPr lvl="1">
              <a:lnSpc>
                <a:spcPct val="100000"/>
              </a:lnSpc>
              <a:spcBef>
                <a:spcPts val="1400"/>
              </a:spcBef>
            </a:pPr>
            <a:r>
              <a:rPr lang="en-US" sz="2200" dirty="0">
                <a:solidFill>
                  <a:schemeClr val="accent3">
                    <a:lumMod val="25000"/>
                  </a:schemeClr>
                </a:solidFill>
                <a:latin typeface="Abadi" panose="020B0604020104020204" pitchFamily="34" charset="0"/>
              </a:rPr>
              <a:t>SpaceX API</a:t>
            </a:r>
          </a:p>
          <a:p>
            <a:pPr lvl="1">
              <a:lnSpc>
                <a:spcPct val="100000"/>
              </a:lnSpc>
              <a:spcBef>
                <a:spcPts val="1400"/>
              </a:spcBef>
            </a:pPr>
            <a:r>
              <a:rPr lang="en-US" sz="2200" dirty="0">
                <a:solidFill>
                  <a:schemeClr val="accent3">
                    <a:lumMod val="25000"/>
                  </a:schemeClr>
                </a:solidFill>
                <a:latin typeface="Abadi" panose="020B0604020104020204" pitchFamily="34" charset="0"/>
              </a:rPr>
              <a:t> Web scrapping Wikipedia page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113837"/>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The flowchart of SpaceX API calls:</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sequence of SpaceX API calls: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Get rocket launch data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Get Booster Version</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Get Launch Site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Get Payload Data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Get Core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GitHub URL of the completed SpaceX API calls notebook: </a:t>
            </a:r>
            <a:r>
              <a:rPr lang="en-US" sz="2200" u="sng" dirty="0">
                <a:solidFill>
                  <a:schemeClr val="accent1"/>
                </a:solidFill>
                <a:latin typeface="Abadi" panose="020B0604020104020204" pitchFamily="34" charset="0"/>
              </a:rPr>
              <a:t>https://github.com/DmLychev/Applied-Data-Science-Capstone/blob/74bf2dee53eef7d5300ef62551b72de868166977/01.%20Data%20Collection%20API.ipynb</a:t>
            </a:r>
            <a:endParaRPr lang="en-US" u="sng" dirty="0">
              <a:solidFill>
                <a:schemeClr val="accent1"/>
              </a:solidFill>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Прямоугольник: скругленные углы 1">
            <a:extLst>
              <a:ext uri="{FF2B5EF4-FFF2-40B4-BE49-F238E27FC236}">
                <a16:creationId xmlns:a16="http://schemas.microsoft.com/office/drawing/2014/main" id="{1D77ECC6-30FA-5A7C-CAA1-DD67F74B5F34}"/>
              </a:ext>
            </a:extLst>
          </p:cNvPr>
          <p:cNvSpPr/>
          <p:nvPr/>
        </p:nvSpPr>
        <p:spPr>
          <a:xfrm>
            <a:off x="6280880" y="2737819"/>
            <a:ext cx="4845679" cy="3965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https://api.spacexdata.com/v4/launches/past</a:t>
            </a:r>
            <a:endParaRPr lang="ru-RU" dirty="0"/>
          </a:p>
        </p:txBody>
      </p:sp>
      <p:sp>
        <p:nvSpPr>
          <p:cNvPr id="8" name="Блок-схема: знак завершения 7">
            <a:extLst>
              <a:ext uri="{FF2B5EF4-FFF2-40B4-BE49-F238E27FC236}">
                <a16:creationId xmlns:a16="http://schemas.microsoft.com/office/drawing/2014/main" id="{4E0159D0-671A-6676-D2F1-AFC95EEECAC7}"/>
              </a:ext>
            </a:extLst>
          </p:cNvPr>
          <p:cNvSpPr/>
          <p:nvPr/>
        </p:nvSpPr>
        <p:spPr>
          <a:xfrm>
            <a:off x="8245162" y="2194261"/>
            <a:ext cx="944380" cy="33737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ru-RU" dirty="0"/>
          </a:p>
        </p:txBody>
      </p:sp>
      <p:sp>
        <p:nvSpPr>
          <p:cNvPr id="9" name="Прямоугольник: скругленные углы 8">
            <a:extLst>
              <a:ext uri="{FF2B5EF4-FFF2-40B4-BE49-F238E27FC236}">
                <a16:creationId xmlns:a16="http://schemas.microsoft.com/office/drawing/2014/main" id="{13CCAF65-7972-C602-D3F1-79585ABE88F9}"/>
              </a:ext>
            </a:extLst>
          </p:cNvPr>
          <p:cNvSpPr/>
          <p:nvPr/>
        </p:nvSpPr>
        <p:spPr>
          <a:xfrm>
            <a:off x="6294515" y="3247638"/>
            <a:ext cx="4845676" cy="401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https://api.spacexdata.com/v4/rockets/</a:t>
            </a:r>
            <a:endParaRPr lang="ru-RU" dirty="0"/>
          </a:p>
        </p:txBody>
      </p:sp>
      <p:sp>
        <p:nvSpPr>
          <p:cNvPr id="10" name="Прямоугольник: скругленные углы 9">
            <a:extLst>
              <a:ext uri="{FF2B5EF4-FFF2-40B4-BE49-F238E27FC236}">
                <a16:creationId xmlns:a16="http://schemas.microsoft.com/office/drawing/2014/main" id="{3C577CAD-C355-8F5C-3421-A55D1A6FB284}"/>
              </a:ext>
            </a:extLst>
          </p:cNvPr>
          <p:cNvSpPr/>
          <p:nvPr/>
        </p:nvSpPr>
        <p:spPr>
          <a:xfrm>
            <a:off x="6294513" y="3769336"/>
            <a:ext cx="4845678" cy="3965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https://api.spacexdata.com/v4/launchpads/</a:t>
            </a:r>
            <a:endParaRPr lang="ru-RU" dirty="0"/>
          </a:p>
        </p:txBody>
      </p:sp>
      <p:sp>
        <p:nvSpPr>
          <p:cNvPr id="11" name="Прямоугольник: скругленные углы 10">
            <a:extLst>
              <a:ext uri="{FF2B5EF4-FFF2-40B4-BE49-F238E27FC236}">
                <a16:creationId xmlns:a16="http://schemas.microsoft.com/office/drawing/2014/main" id="{5C999583-12BF-591B-2C35-93870FD65A82}"/>
              </a:ext>
            </a:extLst>
          </p:cNvPr>
          <p:cNvSpPr/>
          <p:nvPr/>
        </p:nvSpPr>
        <p:spPr>
          <a:xfrm>
            <a:off x="6280881" y="4286493"/>
            <a:ext cx="4859310" cy="39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https://api.spacexdata.com/v4/payloads/</a:t>
            </a:r>
            <a:endParaRPr lang="ru-RU" dirty="0"/>
          </a:p>
        </p:txBody>
      </p:sp>
      <p:sp>
        <p:nvSpPr>
          <p:cNvPr id="12" name="Прямоугольник: скругленные углы 11">
            <a:extLst>
              <a:ext uri="{FF2B5EF4-FFF2-40B4-BE49-F238E27FC236}">
                <a16:creationId xmlns:a16="http://schemas.microsoft.com/office/drawing/2014/main" id="{9CFE809D-CFF4-45E8-2E1B-B0D248009FBD}"/>
              </a:ext>
            </a:extLst>
          </p:cNvPr>
          <p:cNvSpPr/>
          <p:nvPr/>
        </p:nvSpPr>
        <p:spPr>
          <a:xfrm>
            <a:off x="6280880" y="4802473"/>
            <a:ext cx="4859310" cy="396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https://api.spacexdata.com/v4/cores/</a:t>
            </a:r>
            <a:endParaRPr lang="ru-RU" dirty="0"/>
          </a:p>
        </p:txBody>
      </p:sp>
      <p:sp>
        <p:nvSpPr>
          <p:cNvPr id="13" name="Блок-схема: знак завершения 12">
            <a:extLst>
              <a:ext uri="{FF2B5EF4-FFF2-40B4-BE49-F238E27FC236}">
                <a16:creationId xmlns:a16="http://schemas.microsoft.com/office/drawing/2014/main" id="{DFDE388B-A0D6-B8B6-AFE3-842353706205}"/>
              </a:ext>
            </a:extLst>
          </p:cNvPr>
          <p:cNvSpPr/>
          <p:nvPr/>
        </p:nvSpPr>
        <p:spPr>
          <a:xfrm>
            <a:off x="8168572" y="5362239"/>
            <a:ext cx="944380" cy="33737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Finish</a:t>
            </a:r>
            <a:endParaRPr lang="ru-RU" dirty="0"/>
          </a:p>
        </p:txBody>
      </p:sp>
      <p:cxnSp>
        <p:nvCxnSpPr>
          <p:cNvPr id="15" name="Прямая со стрелкой 14">
            <a:extLst>
              <a:ext uri="{FF2B5EF4-FFF2-40B4-BE49-F238E27FC236}">
                <a16:creationId xmlns:a16="http://schemas.microsoft.com/office/drawing/2014/main" id="{ACF0FE6E-619F-1871-1623-37B2F8D07F46}"/>
              </a:ext>
            </a:extLst>
          </p:cNvPr>
          <p:cNvCxnSpPr>
            <a:cxnSpLocks/>
            <a:stCxn id="8" idx="2"/>
            <a:endCxn id="13" idx="0"/>
          </p:cNvCxnSpPr>
          <p:nvPr/>
        </p:nvCxnSpPr>
        <p:spPr>
          <a:xfrm flipH="1">
            <a:off x="8640762" y="2531632"/>
            <a:ext cx="76590" cy="2830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861377" cy="4527062"/>
          </a:xfrm>
          <a:prstGeom prst="rect">
            <a:avLst/>
          </a:prstGeom>
        </p:spPr>
        <p:txBody>
          <a:bodyPr lIns="91440" tIns="45720" rIns="91440" bIns="45720" anchor="t">
            <a:noAutofit/>
          </a:bodyPr>
          <a:lstStyle/>
          <a:p>
            <a:pPr marL="0" indent="0">
              <a:lnSpc>
                <a:spcPct val="80000"/>
              </a:lnSpc>
              <a:spcBef>
                <a:spcPts val="1400"/>
              </a:spcBef>
              <a:buNone/>
            </a:pPr>
            <a:r>
              <a:rPr lang="en-US" sz="1900" dirty="0">
                <a:solidFill>
                  <a:schemeClr val="accent3">
                    <a:lumMod val="25000"/>
                  </a:schemeClr>
                </a:solidFill>
                <a:latin typeface="Abadi"/>
              </a:rPr>
              <a:t>The sequence of actions to perform web scraping:</a:t>
            </a:r>
          </a:p>
          <a:p>
            <a:pPr marL="457200" indent="-457200">
              <a:lnSpc>
                <a:spcPct val="80000"/>
              </a:lnSpc>
              <a:spcBef>
                <a:spcPts val="1400"/>
              </a:spcBef>
              <a:buFont typeface="+mj-lt"/>
              <a:buAutoNum type="arabicPeriod"/>
            </a:pPr>
            <a:r>
              <a:rPr lang="en-US" sz="1900" dirty="0">
                <a:solidFill>
                  <a:schemeClr val="accent3">
                    <a:lumMod val="25000"/>
                  </a:schemeClr>
                </a:solidFill>
                <a:latin typeface="Abadi"/>
              </a:rPr>
              <a:t>Request the Falcon9 Launch HTML page</a:t>
            </a:r>
          </a:p>
          <a:p>
            <a:pPr marL="457200" indent="-457200">
              <a:lnSpc>
                <a:spcPct val="80000"/>
              </a:lnSpc>
              <a:spcBef>
                <a:spcPts val="1400"/>
              </a:spcBef>
              <a:buFont typeface="+mj-lt"/>
              <a:buAutoNum type="arabicPeriod"/>
            </a:pPr>
            <a:r>
              <a:rPr lang="en-US" sz="1900" dirty="0">
                <a:solidFill>
                  <a:schemeClr val="accent3">
                    <a:lumMod val="25000"/>
                  </a:schemeClr>
                </a:solidFill>
                <a:latin typeface="Abadi"/>
              </a:rPr>
              <a:t>Create a </a:t>
            </a:r>
            <a:r>
              <a:rPr lang="en-US" sz="1900" dirty="0" err="1">
                <a:solidFill>
                  <a:schemeClr val="accent3">
                    <a:lumMod val="25000"/>
                  </a:schemeClr>
                </a:solidFill>
                <a:latin typeface="Abadi"/>
              </a:rPr>
              <a:t>BeautifulSoup</a:t>
            </a:r>
            <a:r>
              <a:rPr lang="en-US" sz="1900" dirty="0">
                <a:solidFill>
                  <a:schemeClr val="accent3">
                    <a:lumMod val="25000"/>
                  </a:schemeClr>
                </a:solidFill>
                <a:latin typeface="Abadi"/>
              </a:rPr>
              <a:t> object from the HTML response</a:t>
            </a:r>
          </a:p>
          <a:p>
            <a:pPr marL="457200" indent="-457200">
              <a:lnSpc>
                <a:spcPct val="80000"/>
              </a:lnSpc>
              <a:spcBef>
                <a:spcPts val="1400"/>
              </a:spcBef>
              <a:buFont typeface="+mj-lt"/>
              <a:buAutoNum type="arabicPeriod"/>
            </a:pPr>
            <a:r>
              <a:rPr lang="en-US" sz="1900" dirty="0">
                <a:solidFill>
                  <a:schemeClr val="accent3">
                    <a:lumMod val="25000"/>
                  </a:schemeClr>
                </a:solidFill>
                <a:latin typeface="Abadi"/>
              </a:rPr>
              <a:t>Extract all column/variable names from the HTML table header. Parsing the launch HTML tables</a:t>
            </a:r>
          </a:p>
          <a:p>
            <a:pPr marL="457200" indent="-457200">
              <a:lnSpc>
                <a:spcPct val="80000"/>
              </a:lnSpc>
              <a:spcBef>
                <a:spcPts val="1400"/>
              </a:spcBef>
              <a:buFont typeface="+mj-lt"/>
              <a:buAutoNum type="arabicPeriod"/>
            </a:pPr>
            <a:r>
              <a:rPr lang="en-US" sz="1900" dirty="0">
                <a:solidFill>
                  <a:schemeClr val="accent3">
                    <a:lumMod val="25000"/>
                  </a:schemeClr>
                </a:solidFill>
                <a:latin typeface="Abadi"/>
              </a:rPr>
              <a:t>Export to CSV.</a:t>
            </a:r>
            <a:endParaRPr lang="en-US" sz="1900" dirty="0">
              <a:solidFill>
                <a:schemeClr val="accent3">
                  <a:lumMod val="25000"/>
                </a:schemeClr>
              </a:solidFill>
              <a:latin typeface="Abadi" panose="020B0604020104020204" pitchFamily="34" charset="0"/>
            </a:endParaRPr>
          </a:p>
          <a:p>
            <a:pPr marL="0" indent="0">
              <a:lnSpc>
                <a:spcPct val="80000"/>
              </a:lnSpc>
              <a:spcBef>
                <a:spcPts val="1400"/>
              </a:spcBef>
              <a:buNone/>
            </a:pPr>
            <a:r>
              <a:rPr lang="en-US" sz="1900" dirty="0">
                <a:solidFill>
                  <a:schemeClr val="accent3">
                    <a:lumMod val="25000"/>
                  </a:schemeClr>
                </a:solidFill>
                <a:latin typeface="Abadi" panose="020B0604020104020204" pitchFamily="34" charset="0"/>
              </a:rPr>
              <a:t>The GitHub URL of the completed web scraping notebook: </a:t>
            </a:r>
            <a:r>
              <a:rPr lang="en-US" sz="1900" u="sng" dirty="0">
                <a:solidFill>
                  <a:schemeClr val="accent1"/>
                </a:solidFill>
                <a:latin typeface="Abadi" panose="020B0604020104020204" pitchFamily="34" charset="0"/>
              </a:rPr>
              <a:t>https://github.com/DmLychev/Applied-Data-Science-Capstone/blob/d347a20ffbdb0c501d35519e1616868df3de8d19/02.%20Data%20Collection%20with%20Web%20Scraping.ipynb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The flowchart of web scraping:</a:t>
            </a:r>
            <a:endParaRPr lang="en-US" dirty="0">
              <a:cs typeface="Calibri"/>
            </a:endParaRPr>
          </a:p>
        </p:txBody>
      </p:sp>
      <p:sp>
        <p:nvSpPr>
          <p:cNvPr id="5" name="Прямоугольник: скругленные углы 4">
            <a:extLst>
              <a:ext uri="{FF2B5EF4-FFF2-40B4-BE49-F238E27FC236}">
                <a16:creationId xmlns:a16="http://schemas.microsoft.com/office/drawing/2014/main" id="{29536886-8BAC-64D2-AFD8-7AF7112227AB}"/>
              </a:ext>
            </a:extLst>
          </p:cNvPr>
          <p:cNvSpPr/>
          <p:nvPr/>
        </p:nvSpPr>
        <p:spPr>
          <a:xfrm>
            <a:off x="6291935" y="2761524"/>
            <a:ext cx="4845679" cy="596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t>
            </a:r>
            <a:r>
              <a:rPr lang="en-US" dirty="0" err="1"/>
              <a:t>requests.get</a:t>
            </a:r>
            <a:r>
              <a:rPr lang="en-US" dirty="0"/>
              <a:t>() method with the provided </a:t>
            </a:r>
            <a:r>
              <a:rPr lang="en-US" dirty="0" err="1"/>
              <a:t>static_url</a:t>
            </a:r>
            <a:endParaRPr lang="ru-RU" dirty="0"/>
          </a:p>
        </p:txBody>
      </p:sp>
      <p:sp>
        <p:nvSpPr>
          <p:cNvPr id="7" name="Блок-схема: знак завершения 6">
            <a:extLst>
              <a:ext uri="{FF2B5EF4-FFF2-40B4-BE49-F238E27FC236}">
                <a16:creationId xmlns:a16="http://schemas.microsoft.com/office/drawing/2014/main" id="{D2DC48C5-FD2B-894F-B747-8FBB689EE049}"/>
              </a:ext>
            </a:extLst>
          </p:cNvPr>
          <p:cNvSpPr/>
          <p:nvPr/>
        </p:nvSpPr>
        <p:spPr>
          <a:xfrm>
            <a:off x="8224606" y="2314886"/>
            <a:ext cx="944380" cy="33737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ru-RU" dirty="0"/>
          </a:p>
        </p:txBody>
      </p:sp>
      <p:sp>
        <p:nvSpPr>
          <p:cNvPr id="8" name="Прямоугольник: скругленные углы 7">
            <a:extLst>
              <a:ext uri="{FF2B5EF4-FFF2-40B4-BE49-F238E27FC236}">
                <a16:creationId xmlns:a16="http://schemas.microsoft.com/office/drawing/2014/main" id="{ECDF5804-1AB4-099A-B400-EB85DAC46A4D}"/>
              </a:ext>
            </a:extLst>
          </p:cNvPr>
          <p:cNvSpPr/>
          <p:nvPr/>
        </p:nvSpPr>
        <p:spPr>
          <a:xfrm>
            <a:off x="6273959" y="3420894"/>
            <a:ext cx="4845676" cy="603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t>
            </a:r>
            <a:r>
              <a:rPr lang="en-US" dirty="0" err="1"/>
              <a:t>BeautifulSoup</a:t>
            </a:r>
            <a:r>
              <a:rPr lang="en-US" dirty="0"/>
              <a:t>() to create a </a:t>
            </a:r>
            <a:r>
              <a:rPr lang="en-US" dirty="0" err="1"/>
              <a:t>BeautifulSoup</a:t>
            </a:r>
            <a:r>
              <a:rPr lang="en-US" dirty="0"/>
              <a:t> object from a response text content</a:t>
            </a:r>
            <a:endParaRPr lang="ru-RU" dirty="0"/>
          </a:p>
        </p:txBody>
      </p:sp>
      <p:sp>
        <p:nvSpPr>
          <p:cNvPr id="9" name="Прямоугольник: скругленные углы 8">
            <a:extLst>
              <a:ext uri="{FF2B5EF4-FFF2-40B4-BE49-F238E27FC236}">
                <a16:creationId xmlns:a16="http://schemas.microsoft.com/office/drawing/2014/main" id="{8A42F909-385D-7478-87BB-59076764E14F}"/>
              </a:ext>
            </a:extLst>
          </p:cNvPr>
          <p:cNvSpPr/>
          <p:nvPr/>
        </p:nvSpPr>
        <p:spPr>
          <a:xfrm>
            <a:off x="6235662" y="4084710"/>
            <a:ext cx="4845678" cy="596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the </a:t>
            </a:r>
            <a:r>
              <a:rPr lang="en-US" dirty="0" err="1"/>
              <a:t>find_all</a:t>
            </a:r>
            <a:r>
              <a:rPr lang="en-US" dirty="0"/>
              <a:t> function in the </a:t>
            </a:r>
            <a:r>
              <a:rPr lang="en-US" dirty="0" err="1"/>
              <a:t>BeautifulSoup</a:t>
            </a:r>
            <a:r>
              <a:rPr lang="en-US" dirty="0"/>
              <a:t> object, with element type `table`, `tr`, `td`</a:t>
            </a:r>
            <a:endParaRPr lang="ru-RU" dirty="0"/>
          </a:p>
        </p:txBody>
      </p:sp>
      <p:sp>
        <p:nvSpPr>
          <p:cNvPr id="10" name="Прямоугольник: скругленные углы 9">
            <a:extLst>
              <a:ext uri="{FF2B5EF4-FFF2-40B4-BE49-F238E27FC236}">
                <a16:creationId xmlns:a16="http://schemas.microsoft.com/office/drawing/2014/main" id="{6DE6A35A-843A-F0A3-D800-4F5F1A76F245}"/>
              </a:ext>
            </a:extLst>
          </p:cNvPr>
          <p:cNvSpPr/>
          <p:nvPr/>
        </p:nvSpPr>
        <p:spPr>
          <a:xfrm>
            <a:off x="6228846" y="4783788"/>
            <a:ext cx="4859310" cy="596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Export to csv</a:t>
            </a:r>
            <a:endParaRPr lang="ru-RU" dirty="0"/>
          </a:p>
        </p:txBody>
      </p:sp>
      <p:sp>
        <p:nvSpPr>
          <p:cNvPr id="13" name="Блок-схема: знак завершения 12">
            <a:extLst>
              <a:ext uri="{FF2B5EF4-FFF2-40B4-BE49-F238E27FC236}">
                <a16:creationId xmlns:a16="http://schemas.microsoft.com/office/drawing/2014/main" id="{153E5A10-8E01-0FC2-5C9B-07CA8B98D226}"/>
              </a:ext>
            </a:extLst>
          </p:cNvPr>
          <p:cNvSpPr/>
          <p:nvPr/>
        </p:nvSpPr>
        <p:spPr>
          <a:xfrm>
            <a:off x="8148016" y="5482864"/>
            <a:ext cx="944380" cy="33737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Finish</a:t>
            </a:r>
            <a:endParaRPr lang="ru-RU" dirty="0"/>
          </a:p>
        </p:txBody>
      </p:sp>
      <p:cxnSp>
        <p:nvCxnSpPr>
          <p:cNvPr id="14" name="Прямая со стрелкой 13">
            <a:extLst>
              <a:ext uri="{FF2B5EF4-FFF2-40B4-BE49-F238E27FC236}">
                <a16:creationId xmlns:a16="http://schemas.microsoft.com/office/drawing/2014/main" id="{DCD86576-A042-04D6-3FAA-157A1256BE6D}"/>
              </a:ext>
            </a:extLst>
          </p:cNvPr>
          <p:cNvCxnSpPr>
            <a:cxnSpLocks/>
            <a:stCxn id="7" idx="2"/>
            <a:endCxn id="13" idx="0"/>
          </p:cNvCxnSpPr>
          <p:nvPr/>
        </p:nvCxnSpPr>
        <p:spPr>
          <a:xfrm flipH="1">
            <a:off x="8620206" y="2652257"/>
            <a:ext cx="76590" cy="2830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450</TotalTime>
  <Words>2374</Words>
  <Application>Microsoft Office PowerPoint</Application>
  <PresentationFormat>Широкоэкранный</PresentationFormat>
  <Paragraphs>240</Paragraphs>
  <Slides>47</Slides>
  <Notes>4</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Dmitry Lychev</cp:lastModifiedBy>
  <cp:revision>222</cp:revision>
  <dcterms:created xsi:type="dcterms:W3CDTF">2021-04-29T18:58:34Z</dcterms:created>
  <dcterms:modified xsi:type="dcterms:W3CDTF">2023-04-17T18:26:48Z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